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y="5143500" cx="9144000"/>
  <p:notesSz cx="6858000" cy="9144000"/>
  <p:embeddedFontLst>
    <p:embeddedFont>
      <p:font typeface="Lato"/>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Lato-bold.fntdata"/><Relationship Id="rId12" Type="http://schemas.openxmlformats.org/officeDocument/2006/relationships/slide" Target="slides/slide7.xml"/><Relationship Id="rId56" Type="http://schemas.openxmlformats.org/officeDocument/2006/relationships/font" Target="fonts/Lato-regular.fntdata"/><Relationship Id="rId15" Type="http://schemas.openxmlformats.org/officeDocument/2006/relationships/slide" Target="slides/slide10.xml"/><Relationship Id="rId59" Type="http://schemas.openxmlformats.org/officeDocument/2006/relationships/font" Target="fonts/Lato-boldItalic.fntdata"/><Relationship Id="rId14" Type="http://schemas.openxmlformats.org/officeDocument/2006/relationships/slide" Target="slides/slide9.xml"/><Relationship Id="rId58" Type="http://schemas.openxmlformats.org/officeDocument/2006/relationships/font" Target="fonts/La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1757875b9d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1757875b9d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174c161a5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174c161a5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174c161a5c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174c161a5c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174c161a5c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174c161a5c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174c161a5c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174c161a5c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174c161a5c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174c161a5c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174c161a5c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174c161a5c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1757875b9d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1757875b9d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174c161a5c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174c161a5c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1757875b9d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1757875b9d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1757875b9d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11757875b9d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1757875b9d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1757875b9d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1757875b9d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1757875b9d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1757875b9d_1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1757875b9d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1757875b9d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1757875b9d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1757875b9d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1757875b9d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1757875b9d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1757875b9d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1757875b9d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1757875b9d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1757875b9d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1757875b9d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1757875b9d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1757875b9d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1757875b9d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1757875b9d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1757875b9d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1757875b9d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1757875b9d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1757875b9d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174c161a5c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174c161a5c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174c161a5c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174c161a5c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174c161a5c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174c161a5c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174c161a5c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174c161a5c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174c161a5c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174c161a5c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174c161a5c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174c161a5c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174c161a5c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174c161a5c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174c161a5c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174c161a5c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174c161a5c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174c161a5c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1757875b9d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1757875b9d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174c161a5c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174c161a5c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174c161a5c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174c161a5c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174c161a5c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174c161a5c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174c161a5c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174c161a5c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174c161a5c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174c161a5c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174c161a5c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174c161a5c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174c161a5c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174c161a5c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174c161a5c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1174c161a5c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173d13ebd9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173d13ebd9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173d13ebd9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1173d13ebd9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174c161a5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174c161a5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173d13ebd9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173d13ebd9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174c161a5c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174c161a5c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174c161a5c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174c161a5c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1757875b9d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1757875b9d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1757875b9d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1757875b9d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3.png"/><Relationship Id="rId6" Type="http://schemas.openxmlformats.org/officeDocument/2006/relationships/image" Target="../media/image13.png"/><Relationship Id="rId7"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5.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5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hyperlink" Target="http://www.youtube.com/watch?v=jbkSRLYSojo" TargetMode="External"/><Relationship Id="rId4" Type="http://schemas.openxmlformats.org/officeDocument/2006/relationships/image" Target="../media/image3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0.png"/><Relationship Id="rId4" Type="http://schemas.openxmlformats.org/officeDocument/2006/relationships/image" Target="../media/image3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9.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0.png"/><Relationship Id="rId4" Type="http://schemas.openxmlformats.org/officeDocument/2006/relationships/image" Target="../media/image46.png"/><Relationship Id="rId5" Type="http://schemas.openxmlformats.org/officeDocument/2006/relationships/image" Target="../media/image44.png"/><Relationship Id="rId6"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2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61350" y="0"/>
            <a:ext cx="9205342" cy="5143500"/>
          </a:xfrm>
          <a:prstGeom prst="rect">
            <a:avLst/>
          </a:prstGeom>
          <a:noFill/>
          <a:ln>
            <a:noFill/>
          </a:ln>
        </p:spPr>
      </p:pic>
      <p:sp>
        <p:nvSpPr>
          <p:cNvPr id="55" name="Google Shape;55;p13"/>
          <p:cNvSpPr/>
          <p:nvPr/>
        </p:nvSpPr>
        <p:spPr>
          <a:xfrm>
            <a:off x="-78075" y="-53850"/>
            <a:ext cx="9238800" cy="5251200"/>
          </a:xfrm>
          <a:prstGeom prst="rect">
            <a:avLst/>
          </a:prstGeom>
          <a:solidFill>
            <a:srgbClr val="FFFFFF">
              <a:alpha val="860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txBox="1"/>
          <p:nvPr>
            <p:ph type="ctrTitle"/>
          </p:nvPr>
        </p:nvSpPr>
        <p:spPr>
          <a:xfrm>
            <a:off x="388283" y="928300"/>
            <a:ext cx="8520600" cy="2052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4A86E8"/>
                </a:solidFill>
                <a:latin typeface="Lato"/>
                <a:ea typeface="Lato"/>
                <a:cs typeface="Lato"/>
                <a:sym typeface="Lato"/>
              </a:rPr>
              <a:t>Introduction to Tableau</a:t>
            </a:r>
            <a:endParaRPr>
              <a:solidFill>
                <a:srgbClr val="4A86E8"/>
              </a:solidFill>
              <a:latin typeface="Lato"/>
              <a:ea typeface="Lato"/>
              <a:cs typeface="Lato"/>
              <a:sym typeface="Lato"/>
            </a:endParaRPr>
          </a:p>
          <a:p>
            <a:pPr indent="0" lvl="0" marL="0" rtl="0" algn="l">
              <a:spcBef>
                <a:spcPts val="0"/>
              </a:spcBef>
              <a:spcAft>
                <a:spcPts val="0"/>
              </a:spcAft>
              <a:buNone/>
            </a:pPr>
            <a:r>
              <a:rPr lang="en" sz="2000">
                <a:solidFill>
                  <a:schemeClr val="dk2"/>
                </a:solidFill>
                <a:latin typeface="Lato"/>
                <a:ea typeface="Lato"/>
                <a:cs typeface="Lato"/>
                <a:sym typeface="Lato"/>
              </a:rPr>
              <a:t>Road to a visualization Jedi</a:t>
            </a:r>
            <a:endParaRPr sz="2000">
              <a:solidFill>
                <a:schemeClr val="dk2"/>
              </a:solidFill>
              <a:latin typeface="Lato"/>
              <a:ea typeface="Lato"/>
              <a:cs typeface="Lato"/>
              <a:sym typeface="Lato"/>
            </a:endParaRPr>
          </a:p>
        </p:txBody>
      </p:sp>
      <p:sp>
        <p:nvSpPr>
          <p:cNvPr id="57" name="Google Shape;57;p13"/>
          <p:cNvSpPr txBox="1"/>
          <p:nvPr/>
        </p:nvSpPr>
        <p:spPr>
          <a:xfrm>
            <a:off x="7887375" y="4602500"/>
            <a:ext cx="1021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d</a:t>
            </a:r>
            <a:r>
              <a:rPr lang="en" sz="1600"/>
              <a:t>atatipsy</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436600" y="125476"/>
            <a:ext cx="8520600" cy="86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20"/>
              <a:t>A Business Intelligence Tool connects directly to the database</a:t>
            </a:r>
            <a:endParaRPr sz="2020"/>
          </a:p>
          <a:p>
            <a:pPr indent="0" lvl="0" marL="0" rtl="0" algn="l">
              <a:spcBef>
                <a:spcPts val="0"/>
              </a:spcBef>
              <a:spcAft>
                <a:spcPts val="0"/>
              </a:spcAft>
              <a:buSzPts val="990"/>
              <a:buNone/>
            </a:pPr>
            <a:r>
              <a:rPr lang="en" sz="2020"/>
              <a:t>a</a:t>
            </a:r>
            <a:r>
              <a:rPr lang="en" sz="2020"/>
              <a:t>nd display a change in the data in real-time.</a:t>
            </a:r>
            <a:endParaRPr sz="2020"/>
          </a:p>
        </p:txBody>
      </p:sp>
      <p:sp>
        <p:nvSpPr>
          <p:cNvPr id="120" name="Google Shape;120;p22"/>
          <p:cNvSpPr/>
          <p:nvPr/>
        </p:nvSpPr>
        <p:spPr>
          <a:xfrm>
            <a:off x="249825" y="257175"/>
            <a:ext cx="80700" cy="572700"/>
          </a:xfrm>
          <a:prstGeom prst="rect">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 name="Google Shape;121;p22"/>
          <p:cNvPicPr preferRelativeResize="0"/>
          <p:nvPr/>
        </p:nvPicPr>
        <p:blipFill>
          <a:blip r:embed="rId3">
            <a:alphaModFix/>
          </a:blip>
          <a:stretch>
            <a:fillRect/>
          </a:stretch>
        </p:blipFill>
        <p:spPr>
          <a:xfrm>
            <a:off x="958438" y="1933710"/>
            <a:ext cx="876568" cy="876575"/>
          </a:xfrm>
          <a:prstGeom prst="rect">
            <a:avLst/>
          </a:prstGeom>
          <a:noFill/>
          <a:ln>
            <a:noFill/>
          </a:ln>
        </p:spPr>
      </p:pic>
      <p:pic>
        <p:nvPicPr>
          <p:cNvPr id="122" name="Google Shape;122;p22"/>
          <p:cNvPicPr preferRelativeResize="0"/>
          <p:nvPr/>
        </p:nvPicPr>
        <p:blipFill>
          <a:blip r:embed="rId4">
            <a:alphaModFix/>
          </a:blip>
          <a:stretch>
            <a:fillRect/>
          </a:stretch>
        </p:blipFill>
        <p:spPr>
          <a:xfrm>
            <a:off x="2934565" y="1965282"/>
            <a:ext cx="813423" cy="813430"/>
          </a:xfrm>
          <a:prstGeom prst="rect">
            <a:avLst/>
          </a:prstGeom>
          <a:noFill/>
          <a:ln>
            <a:noFill/>
          </a:ln>
        </p:spPr>
      </p:pic>
      <p:pic>
        <p:nvPicPr>
          <p:cNvPr id="123" name="Google Shape;123;p22"/>
          <p:cNvPicPr preferRelativeResize="0"/>
          <p:nvPr/>
        </p:nvPicPr>
        <p:blipFill rotWithShape="1">
          <a:blip r:embed="rId5">
            <a:alphaModFix/>
          </a:blip>
          <a:srcRect b="21088" l="0" r="0" t="19673"/>
          <a:stretch/>
        </p:blipFill>
        <p:spPr>
          <a:xfrm>
            <a:off x="4802400" y="1377012"/>
            <a:ext cx="1213174" cy="404274"/>
          </a:xfrm>
          <a:prstGeom prst="rect">
            <a:avLst/>
          </a:prstGeom>
          <a:noFill/>
          <a:ln>
            <a:noFill/>
          </a:ln>
        </p:spPr>
      </p:pic>
      <p:cxnSp>
        <p:nvCxnSpPr>
          <p:cNvPr id="124" name="Google Shape;124;p22"/>
          <p:cNvCxnSpPr>
            <a:endCxn id="122" idx="1"/>
          </p:cNvCxnSpPr>
          <p:nvPr/>
        </p:nvCxnSpPr>
        <p:spPr>
          <a:xfrm>
            <a:off x="1835065" y="2371997"/>
            <a:ext cx="1099500" cy="0"/>
          </a:xfrm>
          <a:prstGeom prst="straightConnector1">
            <a:avLst/>
          </a:prstGeom>
          <a:noFill/>
          <a:ln cap="flat" cmpd="sng" w="9525">
            <a:solidFill>
              <a:schemeClr val="dk2"/>
            </a:solidFill>
            <a:prstDash val="solid"/>
            <a:round/>
            <a:headEnd len="med" w="med" type="none"/>
            <a:tailEnd len="med" w="med" type="triangle"/>
          </a:ln>
        </p:spPr>
      </p:cxnSp>
      <p:cxnSp>
        <p:nvCxnSpPr>
          <p:cNvPr id="125" name="Google Shape;125;p22"/>
          <p:cNvCxnSpPr>
            <a:stCxn id="122" idx="3"/>
          </p:cNvCxnSpPr>
          <p:nvPr/>
        </p:nvCxnSpPr>
        <p:spPr>
          <a:xfrm>
            <a:off x="3747988" y="2371997"/>
            <a:ext cx="921600" cy="0"/>
          </a:xfrm>
          <a:prstGeom prst="straightConnector1">
            <a:avLst/>
          </a:prstGeom>
          <a:noFill/>
          <a:ln cap="flat" cmpd="sng" w="9525">
            <a:solidFill>
              <a:schemeClr val="dk2"/>
            </a:solidFill>
            <a:prstDash val="solid"/>
            <a:round/>
            <a:headEnd len="med" w="med" type="none"/>
            <a:tailEnd len="med" w="med" type="triangle"/>
          </a:ln>
        </p:spPr>
      </p:cxnSp>
      <p:cxnSp>
        <p:nvCxnSpPr>
          <p:cNvPr id="126" name="Google Shape;126;p22"/>
          <p:cNvCxnSpPr>
            <a:stCxn id="121" idx="2"/>
            <a:endCxn id="127" idx="2"/>
          </p:cNvCxnSpPr>
          <p:nvPr/>
        </p:nvCxnSpPr>
        <p:spPr>
          <a:xfrm flipH="1" rot="-5400000">
            <a:off x="3382572" y="824434"/>
            <a:ext cx="40500" cy="4012200"/>
          </a:xfrm>
          <a:prstGeom prst="bentConnector3">
            <a:avLst>
              <a:gd fmla="val 1207724" name="adj1"/>
            </a:avLst>
          </a:prstGeom>
          <a:noFill/>
          <a:ln cap="flat" cmpd="sng" w="9525">
            <a:solidFill>
              <a:schemeClr val="dk2"/>
            </a:solidFill>
            <a:prstDash val="solid"/>
            <a:round/>
            <a:headEnd len="med" w="med" type="none"/>
            <a:tailEnd len="med" w="med" type="triangle"/>
          </a:ln>
        </p:spPr>
      </p:cxnSp>
      <p:sp>
        <p:nvSpPr>
          <p:cNvPr id="128" name="Google Shape;128;p22"/>
          <p:cNvSpPr txBox="1"/>
          <p:nvPr/>
        </p:nvSpPr>
        <p:spPr>
          <a:xfrm>
            <a:off x="2981838" y="3443388"/>
            <a:ext cx="1135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Direct connect</a:t>
            </a:r>
            <a:endParaRPr sz="900"/>
          </a:p>
        </p:txBody>
      </p:sp>
      <p:sp>
        <p:nvSpPr>
          <p:cNvPr id="129" name="Google Shape;129;p22"/>
          <p:cNvSpPr txBox="1"/>
          <p:nvPr/>
        </p:nvSpPr>
        <p:spPr>
          <a:xfrm>
            <a:off x="2078338" y="2020413"/>
            <a:ext cx="1135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Query</a:t>
            </a:r>
            <a:endParaRPr sz="900"/>
          </a:p>
        </p:txBody>
      </p:sp>
      <p:sp>
        <p:nvSpPr>
          <p:cNvPr id="130" name="Google Shape;130;p22"/>
          <p:cNvSpPr txBox="1"/>
          <p:nvPr/>
        </p:nvSpPr>
        <p:spPr>
          <a:xfrm>
            <a:off x="3794263" y="2020413"/>
            <a:ext cx="1135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CSV Upload</a:t>
            </a:r>
            <a:endParaRPr sz="900"/>
          </a:p>
        </p:txBody>
      </p:sp>
      <p:sp>
        <p:nvSpPr>
          <p:cNvPr id="131" name="Google Shape;131;p22"/>
          <p:cNvSpPr txBox="1"/>
          <p:nvPr/>
        </p:nvSpPr>
        <p:spPr>
          <a:xfrm>
            <a:off x="1074232" y="2296700"/>
            <a:ext cx="1135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lt1"/>
                </a:solidFill>
              </a:rPr>
              <a:t>database</a:t>
            </a:r>
            <a:endParaRPr b="1" sz="900">
              <a:solidFill>
                <a:schemeClr val="lt1"/>
              </a:solidFill>
            </a:endParaRPr>
          </a:p>
        </p:txBody>
      </p:sp>
      <p:pic>
        <p:nvPicPr>
          <p:cNvPr id="127" name="Google Shape;127;p22"/>
          <p:cNvPicPr preferRelativeResize="0"/>
          <p:nvPr/>
        </p:nvPicPr>
        <p:blipFill>
          <a:blip r:embed="rId6">
            <a:alphaModFix/>
          </a:blip>
          <a:stretch>
            <a:fillRect/>
          </a:stretch>
        </p:blipFill>
        <p:spPr>
          <a:xfrm>
            <a:off x="4930063" y="1893061"/>
            <a:ext cx="957850" cy="957850"/>
          </a:xfrm>
          <a:prstGeom prst="rect">
            <a:avLst/>
          </a:prstGeom>
          <a:noFill/>
          <a:ln>
            <a:noFill/>
          </a:ln>
        </p:spPr>
      </p:pic>
      <p:sp>
        <p:nvSpPr>
          <p:cNvPr id="132" name="Google Shape;132;p22"/>
          <p:cNvSpPr txBox="1"/>
          <p:nvPr/>
        </p:nvSpPr>
        <p:spPr>
          <a:xfrm>
            <a:off x="5017634" y="2051528"/>
            <a:ext cx="1135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lt1"/>
                </a:solidFill>
              </a:rPr>
              <a:t>Dashboard</a:t>
            </a:r>
            <a:endParaRPr b="1" sz="900">
              <a:solidFill>
                <a:schemeClr val="lt1"/>
              </a:solidFill>
            </a:endParaRPr>
          </a:p>
        </p:txBody>
      </p:sp>
      <p:pic>
        <p:nvPicPr>
          <p:cNvPr id="133" name="Google Shape;133;p22"/>
          <p:cNvPicPr preferRelativeResize="0"/>
          <p:nvPr/>
        </p:nvPicPr>
        <p:blipFill>
          <a:blip r:embed="rId7">
            <a:alphaModFix/>
          </a:blip>
          <a:stretch>
            <a:fillRect/>
          </a:stretch>
        </p:blipFill>
        <p:spPr>
          <a:xfrm>
            <a:off x="6969787" y="1715151"/>
            <a:ext cx="995875" cy="995875"/>
          </a:xfrm>
          <a:prstGeom prst="rect">
            <a:avLst/>
          </a:prstGeom>
          <a:noFill/>
          <a:ln>
            <a:noFill/>
          </a:ln>
        </p:spPr>
      </p:pic>
      <p:cxnSp>
        <p:nvCxnSpPr>
          <p:cNvPr id="134" name="Google Shape;134;p22"/>
          <p:cNvCxnSpPr/>
          <p:nvPr/>
        </p:nvCxnSpPr>
        <p:spPr>
          <a:xfrm>
            <a:off x="6015563" y="2372010"/>
            <a:ext cx="921600" cy="0"/>
          </a:xfrm>
          <a:prstGeom prst="straightConnector1">
            <a:avLst/>
          </a:prstGeom>
          <a:noFill/>
          <a:ln cap="flat" cmpd="sng" w="9525">
            <a:solidFill>
              <a:schemeClr val="dk2"/>
            </a:solidFill>
            <a:prstDash val="solid"/>
            <a:round/>
            <a:headEnd len="med" w="med" type="none"/>
            <a:tailEnd len="med" w="med" type="triangle"/>
          </a:ln>
        </p:spPr>
      </p:cxnSp>
      <p:sp>
        <p:nvSpPr>
          <p:cNvPr id="135" name="Google Shape;135;p22"/>
          <p:cNvSpPr txBox="1"/>
          <p:nvPr/>
        </p:nvSpPr>
        <p:spPr>
          <a:xfrm>
            <a:off x="6153438" y="2020413"/>
            <a:ext cx="1135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Serve</a:t>
            </a:r>
            <a:endParaRPr sz="900"/>
          </a:p>
        </p:txBody>
      </p:sp>
      <p:sp>
        <p:nvSpPr>
          <p:cNvPr id="136" name="Google Shape;136;p22"/>
          <p:cNvSpPr txBox="1"/>
          <p:nvPr/>
        </p:nvSpPr>
        <p:spPr>
          <a:xfrm>
            <a:off x="7049763" y="2810288"/>
            <a:ext cx="1135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Users / Executives</a:t>
            </a:r>
            <a:endParaRPr sz="900"/>
          </a:p>
        </p:txBody>
      </p:sp>
      <p:sp>
        <p:nvSpPr>
          <p:cNvPr id="137" name="Google Shape;137;p22"/>
          <p:cNvSpPr txBox="1"/>
          <p:nvPr/>
        </p:nvSpPr>
        <p:spPr>
          <a:xfrm>
            <a:off x="249825" y="3910475"/>
            <a:ext cx="4607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rPr>
              <a:t>Companies keep raw data in the database, </a:t>
            </a:r>
            <a:endParaRPr sz="1000">
              <a:solidFill>
                <a:srgbClr val="666666"/>
              </a:solidFill>
            </a:endParaRPr>
          </a:p>
          <a:p>
            <a:pPr indent="0" lvl="0" marL="0" rtl="0" algn="l">
              <a:spcBef>
                <a:spcPts val="0"/>
              </a:spcBef>
              <a:spcAft>
                <a:spcPts val="0"/>
              </a:spcAft>
              <a:buNone/>
            </a:pPr>
            <a:r>
              <a:rPr lang="en" sz="1000">
                <a:solidFill>
                  <a:srgbClr val="666666"/>
                </a:solidFill>
              </a:rPr>
              <a:t>not a spreadsheet.</a:t>
            </a:r>
            <a:endParaRPr sz="1000">
              <a:solidFill>
                <a:srgbClr val="666666"/>
              </a:solidFill>
            </a:endParaRPr>
          </a:p>
        </p:txBody>
      </p:sp>
      <p:sp>
        <p:nvSpPr>
          <p:cNvPr id="138" name="Google Shape;138;p22"/>
          <p:cNvSpPr txBox="1"/>
          <p:nvPr/>
        </p:nvSpPr>
        <p:spPr>
          <a:xfrm>
            <a:off x="6759975" y="3133400"/>
            <a:ext cx="1715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rPr>
              <a:t>Want to see multiple dimensions of the data, and want to see it now, not later.</a:t>
            </a:r>
            <a:endParaRPr sz="1000">
              <a:solidFill>
                <a:srgbClr val="666666"/>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3"/>
          <p:cNvSpPr txBox="1"/>
          <p:nvPr>
            <p:ph idx="1" type="body"/>
          </p:nvPr>
        </p:nvSpPr>
        <p:spPr>
          <a:xfrm>
            <a:off x="1297500" y="997450"/>
            <a:ext cx="7038900" cy="2911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User friendly BI tools, just  drag &amp; drop, No coding</a:t>
            </a:r>
            <a:endParaRPr sz="1600"/>
          </a:p>
          <a:p>
            <a:pPr indent="-330200" lvl="0" marL="457200" rtl="0" algn="l">
              <a:spcBef>
                <a:spcPts val="0"/>
              </a:spcBef>
              <a:spcAft>
                <a:spcPts val="0"/>
              </a:spcAft>
              <a:buSzPts val="1600"/>
              <a:buChar char="●"/>
            </a:pPr>
            <a:r>
              <a:rPr lang="en" sz="1600"/>
              <a:t>Via Tableau you can get faster, easier, </a:t>
            </a:r>
            <a:r>
              <a:rPr lang="en" sz="1600"/>
              <a:t>scalable</a:t>
            </a:r>
            <a:r>
              <a:rPr lang="en" sz="1600"/>
              <a:t> Visualization</a:t>
            </a:r>
            <a:endParaRPr sz="1600"/>
          </a:p>
          <a:p>
            <a:pPr indent="-330200" lvl="0" marL="457200" rtl="0" algn="l">
              <a:spcBef>
                <a:spcPts val="0"/>
              </a:spcBef>
              <a:spcAft>
                <a:spcPts val="0"/>
              </a:spcAft>
              <a:buSzPts val="1600"/>
              <a:buChar char="●"/>
            </a:pPr>
            <a:r>
              <a:rPr lang="en" sz="1600"/>
              <a:t>Our human eyes are faster with </a:t>
            </a:r>
            <a:r>
              <a:rPr lang="en" sz="1600">
                <a:solidFill>
                  <a:srgbClr val="93C47D"/>
                </a:solidFill>
              </a:rPr>
              <a:t>c</a:t>
            </a:r>
            <a:r>
              <a:rPr lang="en" sz="1600">
                <a:solidFill>
                  <a:srgbClr val="FFD966"/>
                </a:solidFill>
              </a:rPr>
              <a:t>o</a:t>
            </a:r>
            <a:r>
              <a:rPr lang="en" sz="1600"/>
              <a:t>l</a:t>
            </a:r>
            <a:r>
              <a:rPr lang="en" sz="1600">
                <a:solidFill>
                  <a:srgbClr val="FF0000"/>
                </a:solidFill>
              </a:rPr>
              <a:t>o</a:t>
            </a:r>
            <a:r>
              <a:rPr lang="en" sz="1600">
                <a:solidFill>
                  <a:srgbClr val="FF9900"/>
                </a:solidFill>
              </a:rPr>
              <a:t>r</a:t>
            </a:r>
            <a:r>
              <a:rPr lang="en" sz="1600">
                <a:solidFill>
                  <a:srgbClr val="9FC5E8"/>
                </a:solidFill>
              </a:rPr>
              <a:t>s</a:t>
            </a:r>
            <a:r>
              <a:rPr lang="en" sz="1600"/>
              <a:t> and </a:t>
            </a:r>
            <a:r>
              <a:rPr b="1" i="1" lang="en" sz="1600" u="sng"/>
              <a:t>pattern</a:t>
            </a:r>
            <a:r>
              <a:rPr lang="en" sz="1600"/>
              <a:t> than table format</a:t>
            </a:r>
            <a:endParaRPr sz="1600"/>
          </a:p>
        </p:txBody>
      </p:sp>
      <p:pic>
        <p:nvPicPr>
          <p:cNvPr id="144" name="Google Shape;144;p23"/>
          <p:cNvPicPr preferRelativeResize="0"/>
          <p:nvPr/>
        </p:nvPicPr>
        <p:blipFill>
          <a:blip r:embed="rId3">
            <a:alphaModFix/>
          </a:blip>
          <a:stretch>
            <a:fillRect/>
          </a:stretch>
        </p:blipFill>
        <p:spPr>
          <a:xfrm>
            <a:off x="1897237" y="1992975"/>
            <a:ext cx="5349526" cy="3051375"/>
          </a:xfrm>
          <a:prstGeom prst="rect">
            <a:avLst/>
          </a:prstGeom>
          <a:noFill/>
          <a:ln>
            <a:noFill/>
          </a:ln>
        </p:spPr>
      </p:pic>
      <p:sp>
        <p:nvSpPr>
          <p:cNvPr id="145" name="Google Shape;145;p23"/>
          <p:cNvSpPr txBox="1"/>
          <p:nvPr/>
        </p:nvSpPr>
        <p:spPr>
          <a:xfrm>
            <a:off x="297450" y="1992975"/>
            <a:ext cx="1499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1"/>
                </a:solidFill>
                <a:latin typeface="Lato"/>
                <a:ea typeface="Lato"/>
                <a:cs typeface="Lato"/>
                <a:sym typeface="Lato"/>
              </a:rPr>
              <a:t>Need proof</a:t>
            </a:r>
            <a:r>
              <a:rPr lang="en" sz="1600">
                <a:solidFill>
                  <a:schemeClr val="lt1"/>
                </a:solidFill>
                <a:latin typeface="Lato"/>
                <a:ea typeface="Lato"/>
                <a:cs typeface="Lato"/>
                <a:sym typeface="Lato"/>
              </a:rPr>
              <a:t> </a:t>
            </a:r>
            <a:r>
              <a:rPr b="1" lang="en" sz="1600">
                <a:solidFill>
                  <a:schemeClr val="lt1"/>
                </a:solidFill>
                <a:latin typeface="Lato"/>
                <a:ea typeface="Lato"/>
                <a:cs typeface="Lato"/>
                <a:sym typeface="Lato"/>
              </a:rPr>
              <a:t>??</a:t>
            </a:r>
            <a:endParaRPr b="1" sz="1600">
              <a:solidFill>
                <a:schemeClr val="lt1"/>
              </a:solidFill>
              <a:latin typeface="Lato"/>
              <a:ea typeface="Lato"/>
              <a:cs typeface="Lato"/>
              <a:sym typeface="Lato"/>
            </a:endParaRPr>
          </a:p>
        </p:txBody>
      </p:sp>
      <p:sp>
        <p:nvSpPr>
          <p:cNvPr id="146" name="Google Shape;146;p23"/>
          <p:cNvSpPr txBox="1"/>
          <p:nvPr>
            <p:ph type="title"/>
          </p:nvPr>
        </p:nvSpPr>
        <p:spPr>
          <a:xfrm>
            <a:off x="405088" y="22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00"/>
              <a:t>Why Tableau?</a:t>
            </a:r>
            <a:endParaRPr sz="2500"/>
          </a:p>
        </p:txBody>
      </p:sp>
      <p:sp>
        <p:nvSpPr>
          <p:cNvPr id="147" name="Google Shape;147;p23"/>
          <p:cNvSpPr/>
          <p:nvPr/>
        </p:nvSpPr>
        <p:spPr>
          <a:xfrm>
            <a:off x="218313" y="229475"/>
            <a:ext cx="80700" cy="572700"/>
          </a:xfrm>
          <a:prstGeom prst="rect">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ph idx="1" type="body"/>
          </p:nvPr>
        </p:nvSpPr>
        <p:spPr>
          <a:xfrm>
            <a:off x="1297500" y="997450"/>
            <a:ext cx="7038900" cy="2911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User friendly BI tools, just  drag &amp; drop, No coding</a:t>
            </a:r>
            <a:endParaRPr sz="1600"/>
          </a:p>
          <a:p>
            <a:pPr indent="-330200" lvl="0" marL="457200" rtl="0" algn="l">
              <a:spcBef>
                <a:spcPts val="0"/>
              </a:spcBef>
              <a:spcAft>
                <a:spcPts val="0"/>
              </a:spcAft>
              <a:buSzPts val="1600"/>
              <a:buChar char="●"/>
            </a:pPr>
            <a:r>
              <a:rPr lang="en" sz="1600"/>
              <a:t>Via Tableau you can get faster, easier, scalable Visualization</a:t>
            </a:r>
            <a:endParaRPr sz="1600"/>
          </a:p>
          <a:p>
            <a:pPr indent="-330200" lvl="0" marL="457200" rtl="0" algn="l">
              <a:spcBef>
                <a:spcPts val="0"/>
              </a:spcBef>
              <a:spcAft>
                <a:spcPts val="0"/>
              </a:spcAft>
              <a:buSzPts val="1600"/>
              <a:buChar char="●"/>
            </a:pPr>
            <a:r>
              <a:rPr lang="en" sz="1600"/>
              <a:t>Our human eyes are faster with colors and pattern than table format</a:t>
            </a:r>
            <a:endParaRPr sz="1600"/>
          </a:p>
        </p:txBody>
      </p:sp>
      <p:pic>
        <p:nvPicPr>
          <p:cNvPr id="153" name="Google Shape;153;p24"/>
          <p:cNvPicPr preferRelativeResize="0"/>
          <p:nvPr/>
        </p:nvPicPr>
        <p:blipFill>
          <a:blip r:embed="rId3">
            <a:alphaModFix/>
          </a:blip>
          <a:stretch>
            <a:fillRect/>
          </a:stretch>
        </p:blipFill>
        <p:spPr>
          <a:xfrm>
            <a:off x="1908675" y="1958250"/>
            <a:ext cx="5354200" cy="3020450"/>
          </a:xfrm>
          <a:prstGeom prst="rect">
            <a:avLst/>
          </a:prstGeom>
          <a:noFill/>
          <a:ln>
            <a:noFill/>
          </a:ln>
        </p:spPr>
      </p:pic>
      <p:sp>
        <p:nvSpPr>
          <p:cNvPr id="154" name="Google Shape;154;p24"/>
          <p:cNvSpPr txBox="1"/>
          <p:nvPr>
            <p:ph type="title"/>
          </p:nvPr>
        </p:nvSpPr>
        <p:spPr>
          <a:xfrm>
            <a:off x="405088" y="22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00"/>
              <a:t>Why Tableau?</a:t>
            </a:r>
            <a:endParaRPr sz="2500"/>
          </a:p>
        </p:txBody>
      </p:sp>
      <p:sp>
        <p:nvSpPr>
          <p:cNvPr id="155" name="Google Shape;155;p24"/>
          <p:cNvSpPr/>
          <p:nvPr/>
        </p:nvSpPr>
        <p:spPr>
          <a:xfrm>
            <a:off x="218313" y="229475"/>
            <a:ext cx="80700" cy="572700"/>
          </a:xfrm>
          <a:prstGeom prst="rect">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5"/>
          <p:cNvSpPr txBox="1"/>
          <p:nvPr>
            <p:ph idx="1" type="body"/>
          </p:nvPr>
        </p:nvSpPr>
        <p:spPr>
          <a:xfrm>
            <a:off x="1297500" y="997450"/>
            <a:ext cx="7038900" cy="2911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Able to  connect to almost every Data source type</a:t>
            </a:r>
            <a:endParaRPr sz="1600"/>
          </a:p>
          <a:p>
            <a:pPr indent="-330200" lvl="0" marL="457200" rtl="0" algn="l">
              <a:spcBef>
                <a:spcPts val="0"/>
              </a:spcBef>
              <a:spcAft>
                <a:spcPts val="0"/>
              </a:spcAft>
              <a:buSzPts val="1600"/>
              <a:buChar char="●"/>
            </a:pPr>
            <a:r>
              <a:rPr lang="en" sz="1600"/>
              <a:t>Hugh community (you can think of stack overflow of Tableau)</a:t>
            </a:r>
            <a:endParaRPr sz="1600"/>
          </a:p>
        </p:txBody>
      </p:sp>
      <p:pic>
        <p:nvPicPr>
          <p:cNvPr id="161" name="Google Shape;161;p25"/>
          <p:cNvPicPr preferRelativeResize="0"/>
          <p:nvPr/>
        </p:nvPicPr>
        <p:blipFill>
          <a:blip r:embed="rId3">
            <a:alphaModFix/>
          </a:blip>
          <a:stretch>
            <a:fillRect/>
          </a:stretch>
        </p:blipFill>
        <p:spPr>
          <a:xfrm>
            <a:off x="1409025" y="1686800"/>
            <a:ext cx="6076923" cy="3320350"/>
          </a:xfrm>
          <a:prstGeom prst="rect">
            <a:avLst/>
          </a:prstGeom>
          <a:noFill/>
          <a:ln>
            <a:noFill/>
          </a:ln>
        </p:spPr>
      </p:pic>
      <p:sp>
        <p:nvSpPr>
          <p:cNvPr id="162" name="Google Shape;162;p25"/>
          <p:cNvSpPr txBox="1"/>
          <p:nvPr>
            <p:ph type="title"/>
          </p:nvPr>
        </p:nvSpPr>
        <p:spPr>
          <a:xfrm>
            <a:off x="405088" y="22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00"/>
              <a:t>Why Tableau?</a:t>
            </a:r>
            <a:endParaRPr sz="2500"/>
          </a:p>
        </p:txBody>
      </p:sp>
      <p:sp>
        <p:nvSpPr>
          <p:cNvPr id="163" name="Google Shape;163;p25"/>
          <p:cNvSpPr/>
          <p:nvPr/>
        </p:nvSpPr>
        <p:spPr>
          <a:xfrm>
            <a:off x="218313" y="229475"/>
            <a:ext cx="80700" cy="572700"/>
          </a:xfrm>
          <a:prstGeom prst="rect">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6"/>
          <p:cNvSpPr txBox="1"/>
          <p:nvPr>
            <p:ph idx="1" type="body"/>
          </p:nvPr>
        </p:nvSpPr>
        <p:spPr>
          <a:xfrm>
            <a:off x="1433825" y="985025"/>
            <a:ext cx="7038900" cy="477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ผาแต้ม อุบลราชธานี</a:t>
            </a:r>
            <a:endParaRPr sz="1600"/>
          </a:p>
        </p:txBody>
      </p:sp>
      <p:pic>
        <p:nvPicPr>
          <p:cNvPr id="169" name="Google Shape;169;p26"/>
          <p:cNvPicPr preferRelativeResize="0"/>
          <p:nvPr/>
        </p:nvPicPr>
        <p:blipFill>
          <a:blip r:embed="rId3">
            <a:alphaModFix/>
          </a:blip>
          <a:stretch>
            <a:fillRect/>
          </a:stretch>
        </p:blipFill>
        <p:spPr>
          <a:xfrm>
            <a:off x="1557750" y="1462625"/>
            <a:ext cx="5395250" cy="3395800"/>
          </a:xfrm>
          <a:prstGeom prst="rect">
            <a:avLst/>
          </a:prstGeom>
          <a:noFill/>
          <a:ln>
            <a:noFill/>
          </a:ln>
        </p:spPr>
      </p:pic>
      <p:sp>
        <p:nvSpPr>
          <p:cNvPr id="170" name="Google Shape;170;p26"/>
          <p:cNvSpPr txBox="1"/>
          <p:nvPr>
            <p:ph type="title"/>
          </p:nvPr>
        </p:nvSpPr>
        <p:spPr>
          <a:xfrm>
            <a:off x="405088" y="22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00"/>
              <a:t>Why Tableau?</a:t>
            </a:r>
            <a:endParaRPr sz="2500"/>
          </a:p>
        </p:txBody>
      </p:sp>
      <p:sp>
        <p:nvSpPr>
          <p:cNvPr id="171" name="Google Shape;171;p26"/>
          <p:cNvSpPr/>
          <p:nvPr/>
        </p:nvSpPr>
        <p:spPr>
          <a:xfrm>
            <a:off x="218313" y="229475"/>
            <a:ext cx="80700" cy="572700"/>
          </a:xfrm>
          <a:prstGeom prst="rect">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idx="1" type="body"/>
          </p:nvPr>
        </p:nvSpPr>
        <p:spPr>
          <a:xfrm>
            <a:off x="1371850" y="1146150"/>
            <a:ext cx="7038900" cy="477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Napoleon</a:t>
            </a:r>
            <a:r>
              <a:rPr lang="en" sz="1600"/>
              <a:t> March Map</a:t>
            </a:r>
            <a:endParaRPr sz="1600"/>
          </a:p>
        </p:txBody>
      </p:sp>
      <p:pic>
        <p:nvPicPr>
          <p:cNvPr id="177" name="Google Shape;177;p27"/>
          <p:cNvPicPr preferRelativeResize="0"/>
          <p:nvPr/>
        </p:nvPicPr>
        <p:blipFill>
          <a:blip r:embed="rId3">
            <a:alphaModFix/>
          </a:blip>
          <a:stretch>
            <a:fillRect/>
          </a:stretch>
        </p:blipFill>
        <p:spPr>
          <a:xfrm>
            <a:off x="1371850" y="1623750"/>
            <a:ext cx="6746126" cy="3214951"/>
          </a:xfrm>
          <a:prstGeom prst="rect">
            <a:avLst/>
          </a:prstGeom>
          <a:noFill/>
          <a:ln>
            <a:noFill/>
          </a:ln>
        </p:spPr>
      </p:pic>
      <p:sp>
        <p:nvSpPr>
          <p:cNvPr id="178" name="Google Shape;178;p27"/>
          <p:cNvSpPr txBox="1"/>
          <p:nvPr>
            <p:ph type="title"/>
          </p:nvPr>
        </p:nvSpPr>
        <p:spPr>
          <a:xfrm>
            <a:off x="405088" y="22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00"/>
              <a:t>Why Tableau?</a:t>
            </a:r>
            <a:endParaRPr sz="2500"/>
          </a:p>
        </p:txBody>
      </p:sp>
      <p:sp>
        <p:nvSpPr>
          <p:cNvPr id="179" name="Google Shape;179;p27"/>
          <p:cNvSpPr/>
          <p:nvPr/>
        </p:nvSpPr>
        <p:spPr>
          <a:xfrm>
            <a:off x="218313" y="229475"/>
            <a:ext cx="80700" cy="572700"/>
          </a:xfrm>
          <a:prstGeom prst="rect">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8"/>
          <p:cNvSpPr txBox="1"/>
          <p:nvPr>
            <p:ph idx="1" type="body"/>
          </p:nvPr>
        </p:nvSpPr>
        <p:spPr>
          <a:xfrm>
            <a:off x="299025" y="1152475"/>
            <a:ext cx="8520600" cy="34164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BI developer</a:t>
            </a:r>
            <a:endParaRPr sz="1700"/>
          </a:p>
          <a:p>
            <a:pPr indent="-336550" lvl="0" marL="457200" rtl="0" algn="l">
              <a:spcBef>
                <a:spcPts val="0"/>
              </a:spcBef>
              <a:spcAft>
                <a:spcPts val="0"/>
              </a:spcAft>
              <a:buSzPts val="1700"/>
              <a:buChar char="●"/>
            </a:pPr>
            <a:r>
              <a:rPr lang="en" sz="1700"/>
              <a:t>BI consultant</a:t>
            </a:r>
            <a:endParaRPr sz="1700"/>
          </a:p>
          <a:p>
            <a:pPr indent="-336550" lvl="0" marL="457200" rtl="0" algn="l">
              <a:spcBef>
                <a:spcPts val="0"/>
              </a:spcBef>
              <a:spcAft>
                <a:spcPts val="0"/>
              </a:spcAft>
              <a:buSzPts val="1700"/>
              <a:buChar char="●"/>
            </a:pPr>
            <a:r>
              <a:rPr lang="en" sz="1700"/>
              <a:t>Tableau consultant</a:t>
            </a:r>
            <a:endParaRPr sz="1700"/>
          </a:p>
          <a:p>
            <a:pPr indent="-336550" lvl="0" marL="457200" rtl="0" algn="l">
              <a:spcBef>
                <a:spcPts val="0"/>
              </a:spcBef>
              <a:spcAft>
                <a:spcPts val="0"/>
              </a:spcAft>
              <a:buSzPts val="1700"/>
              <a:buChar char="●"/>
            </a:pPr>
            <a:r>
              <a:rPr lang="en" sz="1700"/>
              <a:t>Data analyst</a:t>
            </a:r>
            <a:endParaRPr sz="1700"/>
          </a:p>
          <a:p>
            <a:pPr indent="-336550" lvl="0" marL="457200" rtl="0" algn="l">
              <a:spcBef>
                <a:spcPts val="0"/>
              </a:spcBef>
              <a:spcAft>
                <a:spcPts val="0"/>
              </a:spcAft>
              <a:buSzPts val="1700"/>
              <a:buChar char="●"/>
            </a:pPr>
            <a:r>
              <a:rPr lang="en" sz="1700"/>
              <a:t>Data scientist</a:t>
            </a:r>
            <a:endParaRPr sz="1700"/>
          </a:p>
          <a:p>
            <a:pPr indent="-336550" lvl="0" marL="457200" rtl="0" algn="l">
              <a:spcBef>
                <a:spcPts val="0"/>
              </a:spcBef>
              <a:spcAft>
                <a:spcPts val="0"/>
              </a:spcAft>
              <a:buSzPts val="1700"/>
              <a:buChar char="●"/>
            </a:pPr>
            <a:r>
              <a:rPr lang="en" sz="1700"/>
              <a:t>All professionals in data driven companies</a:t>
            </a:r>
            <a:endParaRPr sz="1700"/>
          </a:p>
          <a:p>
            <a:pPr indent="0" lvl="0" marL="0" rtl="0" algn="l">
              <a:spcBef>
                <a:spcPts val="1200"/>
              </a:spcBef>
              <a:spcAft>
                <a:spcPts val="1200"/>
              </a:spcAft>
              <a:buNone/>
            </a:pPr>
            <a:r>
              <a:t/>
            </a:r>
            <a:endParaRPr/>
          </a:p>
        </p:txBody>
      </p:sp>
      <p:pic>
        <p:nvPicPr>
          <p:cNvPr id="185" name="Google Shape;185;p28"/>
          <p:cNvPicPr preferRelativeResize="0"/>
          <p:nvPr/>
        </p:nvPicPr>
        <p:blipFill>
          <a:blip r:embed="rId3">
            <a:alphaModFix/>
          </a:blip>
          <a:stretch>
            <a:fillRect/>
          </a:stretch>
        </p:blipFill>
        <p:spPr>
          <a:xfrm>
            <a:off x="4955600" y="1205624"/>
            <a:ext cx="3970101" cy="2275502"/>
          </a:xfrm>
          <a:prstGeom prst="rect">
            <a:avLst/>
          </a:prstGeom>
          <a:noFill/>
          <a:ln>
            <a:noFill/>
          </a:ln>
        </p:spPr>
      </p:pic>
      <p:sp>
        <p:nvSpPr>
          <p:cNvPr id="186" name="Google Shape;186;p28"/>
          <p:cNvSpPr txBox="1"/>
          <p:nvPr>
            <p:ph type="title"/>
          </p:nvPr>
        </p:nvSpPr>
        <p:spPr>
          <a:xfrm>
            <a:off x="405088" y="22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00"/>
              <a:t>Who needs Tableau?</a:t>
            </a:r>
            <a:endParaRPr sz="2500"/>
          </a:p>
        </p:txBody>
      </p:sp>
      <p:sp>
        <p:nvSpPr>
          <p:cNvPr id="187" name="Google Shape;187;p28"/>
          <p:cNvSpPr/>
          <p:nvPr/>
        </p:nvSpPr>
        <p:spPr>
          <a:xfrm>
            <a:off x="218313" y="229475"/>
            <a:ext cx="80700" cy="572700"/>
          </a:xfrm>
          <a:prstGeom prst="rect">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29"/>
          <p:cNvPicPr preferRelativeResize="0"/>
          <p:nvPr/>
        </p:nvPicPr>
        <p:blipFill rotWithShape="1">
          <a:blip r:embed="rId3">
            <a:alphaModFix/>
          </a:blip>
          <a:srcRect b="0" l="0" r="32313" t="0"/>
          <a:stretch/>
        </p:blipFill>
        <p:spPr>
          <a:xfrm>
            <a:off x="180000" y="1111850"/>
            <a:ext cx="4583749" cy="3143725"/>
          </a:xfrm>
          <a:prstGeom prst="rect">
            <a:avLst/>
          </a:prstGeom>
          <a:noFill/>
          <a:ln>
            <a:noFill/>
          </a:ln>
        </p:spPr>
      </p:pic>
      <p:sp>
        <p:nvSpPr>
          <p:cNvPr id="193" name="Google Shape;193;p29"/>
          <p:cNvSpPr/>
          <p:nvPr/>
        </p:nvSpPr>
        <p:spPr>
          <a:xfrm>
            <a:off x="1583851" y="2777550"/>
            <a:ext cx="991960" cy="523194"/>
          </a:xfrm>
          <a:custGeom>
            <a:rect b="b" l="l" r="r" t="t"/>
            <a:pathLst>
              <a:path extrusionOk="0" h="22106" w="39540">
                <a:moveTo>
                  <a:pt x="26014" y="0"/>
                </a:moveTo>
                <a:cubicBezTo>
                  <a:pt x="16412" y="0"/>
                  <a:pt x="-4029" y="5478"/>
                  <a:pt x="737" y="13814"/>
                </a:cubicBezTo>
                <a:cubicBezTo>
                  <a:pt x="4935" y="21157"/>
                  <a:pt x="16445" y="22799"/>
                  <a:pt x="24838" y="21749"/>
                </a:cubicBezTo>
                <a:cubicBezTo>
                  <a:pt x="29449" y="21172"/>
                  <a:pt x="35674" y="21326"/>
                  <a:pt x="38064" y="17341"/>
                </a:cubicBezTo>
                <a:cubicBezTo>
                  <a:pt x="40841" y="12711"/>
                  <a:pt x="39323" y="4465"/>
                  <a:pt x="34831" y="1469"/>
                </a:cubicBezTo>
                <a:cubicBezTo>
                  <a:pt x="32203" y="-284"/>
                  <a:pt x="28423" y="1293"/>
                  <a:pt x="25426" y="294"/>
                </a:cubicBezTo>
              </a:path>
            </a:pathLst>
          </a:custGeom>
          <a:noFill/>
          <a:ln cap="flat" cmpd="sng" w="9525">
            <a:solidFill>
              <a:schemeClr val="dk2"/>
            </a:solidFill>
            <a:prstDash val="solid"/>
            <a:round/>
            <a:headEnd len="med" w="med" type="none"/>
            <a:tailEnd len="med" w="med" type="none"/>
          </a:ln>
        </p:spPr>
      </p:sp>
      <p:sp>
        <p:nvSpPr>
          <p:cNvPr id="194" name="Google Shape;194;p29"/>
          <p:cNvSpPr/>
          <p:nvPr/>
        </p:nvSpPr>
        <p:spPr>
          <a:xfrm>
            <a:off x="2103800" y="1855825"/>
            <a:ext cx="799853" cy="921794"/>
          </a:xfrm>
          <a:custGeom>
            <a:rect b="b" l="l" r="r" t="t"/>
            <a:pathLst>
              <a:path extrusionOk="0" h="54080" w="59959">
                <a:moveTo>
                  <a:pt x="0" y="54080"/>
                </a:moveTo>
                <a:cubicBezTo>
                  <a:pt x="10760" y="37940"/>
                  <a:pt x="25980" y="24940"/>
                  <a:pt x="41442" y="13226"/>
                </a:cubicBezTo>
                <a:cubicBezTo>
                  <a:pt x="47488" y="8646"/>
                  <a:pt x="54596" y="5363"/>
                  <a:pt x="59959" y="0"/>
                </a:cubicBezTo>
              </a:path>
            </a:pathLst>
          </a:custGeom>
          <a:noFill/>
          <a:ln cap="flat" cmpd="sng" w="9525">
            <a:solidFill>
              <a:schemeClr val="dk2"/>
            </a:solidFill>
            <a:prstDash val="solid"/>
            <a:round/>
            <a:headEnd len="med" w="med" type="none"/>
            <a:tailEnd len="med" w="med" type="none"/>
          </a:ln>
        </p:spPr>
      </p:sp>
      <p:sp>
        <p:nvSpPr>
          <p:cNvPr id="195" name="Google Shape;195;p29"/>
          <p:cNvSpPr txBox="1"/>
          <p:nvPr/>
        </p:nvSpPr>
        <p:spPr>
          <a:xfrm>
            <a:off x="2903650" y="1340625"/>
            <a:ext cx="13521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A</a:t>
            </a:r>
            <a:r>
              <a:rPr lang="en" sz="1100"/>
              <a:t> reference for </a:t>
            </a:r>
            <a:endParaRPr sz="1100"/>
          </a:p>
          <a:p>
            <a:pPr indent="0" lvl="0" marL="0" rtl="0" algn="l">
              <a:spcBef>
                <a:spcPts val="0"/>
              </a:spcBef>
              <a:spcAft>
                <a:spcPts val="0"/>
              </a:spcAft>
              <a:buNone/>
            </a:pPr>
            <a:r>
              <a:rPr lang="en" sz="1100"/>
              <a:t>career starter</a:t>
            </a:r>
            <a:endParaRPr sz="1100"/>
          </a:p>
          <a:p>
            <a:pPr indent="0" lvl="0" marL="0" rtl="0" algn="l">
              <a:spcBef>
                <a:spcPts val="0"/>
              </a:spcBef>
              <a:spcAft>
                <a:spcPts val="0"/>
              </a:spcAft>
              <a:buNone/>
            </a:pPr>
            <a:r>
              <a:rPr lang="en" sz="1100"/>
              <a:t>30K - 60K</a:t>
            </a:r>
            <a:endParaRPr sz="1100"/>
          </a:p>
        </p:txBody>
      </p:sp>
      <p:pic>
        <p:nvPicPr>
          <p:cNvPr id="196" name="Google Shape;196;p29"/>
          <p:cNvPicPr preferRelativeResize="0"/>
          <p:nvPr/>
        </p:nvPicPr>
        <p:blipFill>
          <a:blip r:embed="rId4">
            <a:alphaModFix/>
          </a:blip>
          <a:stretch>
            <a:fillRect/>
          </a:stretch>
        </p:blipFill>
        <p:spPr>
          <a:xfrm>
            <a:off x="4907725" y="2109450"/>
            <a:ext cx="4003399" cy="2014825"/>
          </a:xfrm>
          <a:prstGeom prst="rect">
            <a:avLst/>
          </a:prstGeom>
          <a:noFill/>
          <a:ln>
            <a:noFill/>
          </a:ln>
        </p:spPr>
      </p:pic>
      <p:sp>
        <p:nvSpPr>
          <p:cNvPr id="197" name="Google Shape;197;p29"/>
          <p:cNvSpPr txBox="1"/>
          <p:nvPr>
            <p:ph type="title"/>
          </p:nvPr>
        </p:nvSpPr>
        <p:spPr>
          <a:xfrm>
            <a:off x="405088" y="22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00"/>
              <a:t>Tableau is a road to Data Analyst, a highly in demand skill.</a:t>
            </a:r>
            <a:endParaRPr sz="2500"/>
          </a:p>
        </p:txBody>
      </p:sp>
      <p:sp>
        <p:nvSpPr>
          <p:cNvPr id="198" name="Google Shape;198;p29"/>
          <p:cNvSpPr/>
          <p:nvPr/>
        </p:nvSpPr>
        <p:spPr>
          <a:xfrm>
            <a:off x="218313" y="229475"/>
            <a:ext cx="80700" cy="572700"/>
          </a:xfrm>
          <a:prstGeom prst="rect">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2" name="Shape 202"/>
        <p:cNvGrpSpPr/>
        <p:nvPr/>
      </p:nvGrpSpPr>
      <p:grpSpPr>
        <a:xfrm>
          <a:off x="0" y="0"/>
          <a:ext cx="0" cy="0"/>
          <a:chOff x="0" y="0"/>
          <a:chExt cx="0" cy="0"/>
        </a:xfrm>
      </p:grpSpPr>
      <p:pic>
        <p:nvPicPr>
          <p:cNvPr id="203" name="Google Shape;203;p30"/>
          <p:cNvPicPr preferRelativeResize="0"/>
          <p:nvPr/>
        </p:nvPicPr>
        <p:blipFill>
          <a:blip r:embed="rId3">
            <a:alphaModFix/>
          </a:blip>
          <a:stretch>
            <a:fillRect/>
          </a:stretch>
        </p:blipFill>
        <p:spPr>
          <a:xfrm>
            <a:off x="251027" y="1131875"/>
            <a:ext cx="4030872" cy="3728351"/>
          </a:xfrm>
          <a:prstGeom prst="rect">
            <a:avLst/>
          </a:prstGeom>
          <a:noFill/>
          <a:ln>
            <a:noFill/>
          </a:ln>
        </p:spPr>
      </p:pic>
      <p:sp>
        <p:nvSpPr>
          <p:cNvPr id="204" name="Google Shape;204;p30"/>
          <p:cNvSpPr txBox="1"/>
          <p:nvPr/>
        </p:nvSpPr>
        <p:spPr>
          <a:xfrm>
            <a:off x="4474225" y="1307850"/>
            <a:ext cx="3862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rPr>
              <a:t>Tableau also lists as LinkedIn </a:t>
            </a:r>
            <a:endParaRPr sz="1600">
              <a:solidFill>
                <a:schemeClr val="lt1"/>
              </a:solidFill>
            </a:endParaRPr>
          </a:p>
          <a:p>
            <a:pPr indent="0" lvl="0" marL="0" rtl="0" algn="l">
              <a:spcBef>
                <a:spcPts val="0"/>
              </a:spcBef>
              <a:spcAft>
                <a:spcPts val="0"/>
              </a:spcAft>
              <a:buNone/>
            </a:pPr>
            <a:r>
              <a:rPr b="1" lang="en" sz="1600">
                <a:solidFill>
                  <a:schemeClr val="lt1"/>
                </a:solidFill>
              </a:rPr>
              <a:t>Top 10 Skills in-demand</a:t>
            </a:r>
            <a:r>
              <a:rPr lang="en" sz="1600">
                <a:solidFill>
                  <a:schemeClr val="lt1"/>
                </a:solidFill>
              </a:rPr>
              <a:t> for Data Jobs </a:t>
            </a:r>
            <a:endParaRPr sz="1800">
              <a:solidFill>
                <a:schemeClr val="lt1"/>
              </a:solidFill>
            </a:endParaRPr>
          </a:p>
        </p:txBody>
      </p:sp>
      <p:sp>
        <p:nvSpPr>
          <p:cNvPr id="205" name="Google Shape;205;p30"/>
          <p:cNvSpPr txBox="1"/>
          <p:nvPr>
            <p:ph type="title"/>
          </p:nvPr>
        </p:nvSpPr>
        <p:spPr>
          <a:xfrm>
            <a:off x="405088" y="22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00"/>
              <a:t>Tableau is a road to Data Analyst, a highly in demand skill.</a:t>
            </a:r>
            <a:endParaRPr sz="2500"/>
          </a:p>
        </p:txBody>
      </p:sp>
      <p:sp>
        <p:nvSpPr>
          <p:cNvPr id="206" name="Google Shape;206;p30"/>
          <p:cNvSpPr/>
          <p:nvPr/>
        </p:nvSpPr>
        <p:spPr>
          <a:xfrm>
            <a:off x="218313" y="229475"/>
            <a:ext cx="80700" cy="572700"/>
          </a:xfrm>
          <a:prstGeom prst="rect">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31"/>
          <p:cNvPicPr preferRelativeResize="0"/>
          <p:nvPr/>
        </p:nvPicPr>
        <p:blipFill>
          <a:blip r:embed="rId3">
            <a:alphaModFix/>
          </a:blip>
          <a:stretch>
            <a:fillRect/>
          </a:stretch>
        </p:blipFill>
        <p:spPr>
          <a:xfrm>
            <a:off x="-61350" y="0"/>
            <a:ext cx="9205342" cy="5143500"/>
          </a:xfrm>
          <a:prstGeom prst="rect">
            <a:avLst/>
          </a:prstGeom>
          <a:noFill/>
          <a:ln>
            <a:noFill/>
          </a:ln>
        </p:spPr>
      </p:pic>
      <p:sp>
        <p:nvSpPr>
          <p:cNvPr id="212" name="Google Shape;212;p31"/>
          <p:cNvSpPr/>
          <p:nvPr/>
        </p:nvSpPr>
        <p:spPr>
          <a:xfrm>
            <a:off x="-78075" y="-53850"/>
            <a:ext cx="9238800" cy="5251200"/>
          </a:xfrm>
          <a:prstGeom prst="rect">
            <a:avLst/>
          </a:prstGeom>
          <a:solidFill>
            <a:srgbClr val="FFFFFF">
              <a:alpha val="860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1"/>
          <p:cNvSpPr txBox="1"/>
          <p:nvPr>
            <p:ph type="ctrTitle"/>
          </p:nvPr>
        </p:nvSpPr>
        <p:spPr>
          <a:xfrm>
            <a:off x="388283" y="928300"/>
            <a:ext cx="8520600" cy="2052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4A86E8"/>
                </a:solidFill>
                <a:latin typeface="Lato"/>
                <a:ea typeface="Lato"/>
                <a:cs typeface="Lato"/>
                <a:sym typeface="Lato"/>
              </a:rPr>
              <a:t>Building a BI Project</a:t>
            </a:r>
            <a:endParaRPr>
              <a:solidFill>
                <a:srgbClr val="4A86E8"/>
              </a:solidFill>
              <a:latin typeface="Lato"/>
              <a:ea typeface="Lato"/>
              <a:cs typeface="Lato"/>
              <a:sym typeface="Lato"/>
            </a:endParaRPr>
          </a:p>
          <a:p>
            <a:pPr indent="0" lvl="0" marL="0" rtl="0" algn="l">
              <a:spcBef>
                <a:spcPts val="0"/>
              </a:spcBef>
              <a:spcAft>
                <a:spcPts val="0"/>
              </a:spcAft>
              <a:buNone/>
            </a:pPr>
            <a:r>
              <a:rPr lang="en" sz="2000">
                <a:solidFill>
                  <a:schemeClr val="dk2"/>
                </a:solidFill>
                <a:latin typeface="Lato"/>
                <a:ea typeface="Lato"/>
                <a:cs typeface="Lato"/>
                <a:sym typeface="Lato"/>
              </a:rPr>
              <a:t>start with a questions, build charts that are easy to understand</a:t>
            </a:r>
            <a:endParaRPr sz="2000">
              <a:solidFill>
                <a:schemeClr val="dk2"/>
              </a:solidFill>
              <a:latin typeface="Lato"/>
              <a:ea typeface="Lato"/>
              <a:cs typeface="Lato"/>
              <a:sym typeface="Lato"/>
            </a:endParaRPr>
          </a:p>
        </p:txBody>
      </p:sp>
      <p:sp>
        <p:nvSpPr>
          <p:cNvPr id="214" name="Google Shape;214;p31"/>
          <p:cNvSpPr txBox="1"/>
          <p:nvPr/>
        </p:nvSpPr>
        <p:spPr>
          <a:xfrm>
            <a:off x="7887375" y="4602500"/>
            <a:ext cx="1021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datatipsy</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1" name="Shape 61"/>
        <p:cNvGrpSpPr/>
        <p:nvPr/>
      </p:nvGrpSpPr>
      <p:grpSpPr>
        <a:xfrm>
          <a:off x="0" y="0"/>
          <a:ext cx="0" cy="0"/>
          <a:chOff x="0" y="0"/>
          <a:chExt cx="0" cy="0"/>
        </a:xfrm>
      </p:grpSpPr>
      <p:pic>
        <p:nvPicPr>
          <p:cNvPr id="62" name="Google Shape;62;p14"/>
          <p:cNvPicPr preferRelativeResize="0"/>
          <p:nvPr/>
        </p:nvPicPr>
        <p:blipFill>
          <a:blip r:embed="rId3">
            <a:alphaModFix/>
          </a:blip>
          <a:stretch>
            <a:fillRect/>
          </a:stretch>
        </p:blipFill>
        <p:spPr>
          <a:xfrm>
            <a:off x="637375" y="0"/>
            <a:ext cx="7717135" cy="5143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2"/>
          <p:cNvSpPr txBox="1"/>
          <p:nvPr/>
        </p:nvSpPr>
        <p:spPr>
          <a:xfrm>
            <a:off x="447950" y="439950"/>
            <a:ext cx="7823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Step 1: Start with users, questions, hypothesis, and objectives</a:t>
            </a:r>
            <a:endParaRPr sz="2000"/>
          </a:p>
        </p:txBody>
      </p:sp>
      <p:sp>
        <p:nvSpPr>
          <p:cNvPr id="220" name="Google Shape;220;p32"/>
          <p:cNvSpPr txBox="1"/>
          <p:nvPr/>
        </p:nvSpPr>
        <p:spPr>
          <a:xfrm>
            <a:off x="580550" y="1176275"/>
            <a:ext cx="7690800" cy="364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500">
                <a:solidFill>
                  <a:schemeClr val="dk1"/>
                </a:solidFill>
              </a:rPr>
              <a:t>Executives</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rgbClr val="666666"/>
                </a:solidFill>
              </a:rPr>
              <a:t>“How is our sales this Quarter compared to last year?</a:t>
            </a:r>
            <a:endParaRPr sz="1500">
              <a:solidFill>
                <a:srgbClr val="666666"/>
              </a:solidFill>
            </a:endParaRPr>
          </a:p>
          <a:p>
            <a:pPr indent="0" lvl="0" marL="0" rtl="0" algn="l">
              <a:spcBef>
                <a:spcPts val="0"/>
              </a:spcBef>
              <a:spcAft>
                <a:spcPts val="0"/>
              </a:spcAft>
              <a:buClr>
                <a:schemeClr val="dk1"/>
              </a:buClr>
              <a:buSzPts val="1100"/>
              <a:buFont typeface="Arial"/>
              <a:buNone/>
            </a:pPr>
            <a:r>
              <a:rPr lang="en" sz="1500">
                <a:solidFill>
                  <a:srgbClr val="666666"/>
                </a:solidFill>
              </a:rPr>
              <a:t>Where are the differences from? What products generate the highest sales organically?</a:t>
            </a:r>
            <a:endParaRPr sz="1500">
              <a:solidFill>
                <a:srgbClr val="666666"/>
              </a:solidFill>
            </a:endParaRPr>
          </a:p>
          <a:p>
            <a:pPr indent="0" lvl="0" marL="0" rtl="0" algn="l">
              <a:spcBef>
                <a:spcPts val="0"/>
              </a:spcBef>
              <a:spcAft>
                <a:spcPts val="0"/>
              </a:spcAft>
              <a:buClr>
                <a:schemeClr val="dk1"/>
              </a:buClr>
              <a:buSzPts val="1100"/>
              <a:buFont typeface="Arial"/>
              <a:buNone/>
            </a:pPr>
            <a:r>
              <a:rPr lang="en" sz="1500">
                <a:solidFill>
                  <a:srgbClr val="666666"/>
                </a:solidFill>
              </a:rPr>
              <a:t>We may need to push that product this year”</a:t>
            </a:r>
            <a:endParaRPr sz="1500">
              <a:solidFill>
                <a:srgbClr val="666666"/>
              </a:solidFill>
            </a:endParaRPr>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Marketing Team</a:t>
            </a:r>
            <a:endParaRPr sz="1500"/>
          </a:p>
          <a:p>
            <a:pPr indent="0" lvl="0" marL="0" rtl="0" algn="l">
              <a:spcBef>
                <a:spcPts val="0"/>
              </a:spcBef>
              <a:spcAft>
                <a:spcPts val="0"/>
              </a:spcAft>
              <a:buNone/>
            </a:pPr>
            <a:r>
              <a:rPr lang="en" sz="1500">
                <a:solidFill>
                  <a:srgbClr val="666666"/>
                </a:solidFill>
              </a:rPr>
              <a:t>“Do we know how many of product A are in the stock?</a:t>
            </a:r>
            <a:endParaRPr sz="1500">
              <a:solidFill>
                <a:srgbClr val="666666"/>
              </a:solidFill>
            </a:endParaRPr>
          </a:p>
          <a:p>
            <a:pPr indent="0" lvl="0" marL="0" rtl="0" algn="l">
              <a:spcBef>
                <a:spcPts val="0"/>
              </a:spcBef>
              <a:spcAft>
                <a:spcPts val="0"/>
              </a:spcAft>
              <a:buNone/>
            </a:pPr>
            <a:r>
              <a:rPr lang="en" sz="1500">
                <a:solidFill>
                  <a:srgbClr val="666666"/>
                </a:solidFill>
              </a:rPr>
              <a:t>If it is less than X units, we may need to inform the marketing team to wait before launching a new campaign”</a:t>
            </a:r>
            <a:endParaRPr sz="1500">
              <a:solidFill>
                <a:srgbClr val="666666"/>
              </a:solidFill>
            </a:endParaRPr>
          </a:p>
          <a:p>
            <a:pPr indent="0" lvl="0" marL="0" rtl="0" algn="l">
              <a:spcBef>
                <a:spcPts val="0"/>
              </a:spcBef>
              <a:spcAft>
                <a:spcPts val="0"/>
              </a:spcAft>
              <a:buNone/>
            </a:pPr>
            <a:r>
              <a:t/>
            </a:r>
            <a:endParaRPr sz="1500">
              <a:solidFill>
                <a:srgbClr val="666666"/>
              </a:solidFill>
            </a:endParaRPr>
          </a:p>
          <a:p>
            <a:pPr indent="0" lvl="0" marL="0" rtl="0" algn="l">
              <a:spcBef>
                <a:spcPts val="0"/>
              </a:spcBef>
              <a:spcAft>
                <a:spcPts val="0"/>
              </a:spcAft>
              <a:buNone/>
            </a:pPr>
            <a:r>
              <a:rPr lang="en" sz="1500">
                <a:solidFill>
                  <a:schemeClr val="dk1"/>
                </a:solidFill>
              </a:rPr>
              <a:t>Sales Team</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rgbClr val="666666"/>
                </a:solidFill>
              </a:rPr>
              <a:t>“Our sales is declining this month. I guess it’s because of product B. How many percent was the decline? We may need to cover that up with other products.”</a:t>
            </a:r>
            <a:endParaRPr sz="1500">
              <a:solidFill>
                <a:srgbClr val="666666"/>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3"/>
          <p:cNvSpPr txBox="1"/>
          <p:nvPr/>
        </p:nvSpPr>
        <p:spPr>
          <a:xfrm>
            <a:off x="447950" y="439950"/>
            <a:ext cx="7823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Step 2: Design the experience, and verify with users</a:t>
            </a:r>
            <a:endParaRPr sz="2000"/>
          </a:p>
        </p:txBody>
      </p:sp>
      <p:sp>
        <p:nvSpPr>
          <p:cNvPr id="226" name="Google Shape;226;p33"/>
          <p:cNvSpPr txBox="1"/>
          <p:nvPr/>
        </p:nvSpPr>
        <p:spPr>
          <a:xfrm>
            <a:off x="514250" y="1056300"/>
            <a:ext cx="7690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Executives</a:t>
            </a:r>
            <a:endParaRPr sz="1500">
              <a:solidFill>
                <a:schemeClr val="dk1"/>
              </a:solidFill>
            </a:endParaRPr>
          </a:p>
          <a:p>
            <a:pPr indent="0" lvl="0" marL="0" rtl="0" algn="l">
              <a:spcBef>
                <a:spcPts val="0"/>
              </a:spcBef>
              <a:spcAft>
                <a:spcPts val="0"/>
              </a:spcAft>
              <a:buNone/>
            </a:pPr>
            <a:r>
              <a:rPr lang="en" sz="1500">
                <a:solidFill>
                  <a:srgbClr val="666666"/>
                </a:solidFill>
              </a:rPr>
              <a:t>“How is our sales this Quarter compared to last year?</a:t>
            </a:r>
            <a:endParaRPr sz="1500">
              <a:solidFill>
                <a:srgbClr val="666666"/>
              </a:solidFill>
            </a:endParaRPr>
          </a:p>
          <a:p>
            <a:pPr indent="0" lvl="0" marL="0" rtl="0" algn="l">
              <a:spcBef>
                <a:spcPts val="0"/>
              </a:spcBef>
              <a:spcAft>
                <a:spcPts val="0"/>
              </a:spcAft>
              <a:buNone/>
            </a:pPr>
            <a:r>
              <a:rPr lang="en" sz="1500">
                <a:solidFill>
                  <a:srgbClr val="666666"/>
                </a:solidFill>
              </a:rPr>
              <a:t>Where are the differences from? What products generate the highest sales organically?</a:t>
            </a:r>
            <a:endParaRPr sz="1500">
              <a:solidFill>
                <a:srgbClr val="666666"/>
              </a:solidFill>
            </a:endParaRPr>
          </a:p>
          <a:p>
            <a:pPr indent="0" lvl="0" marL="0" rtl="0" algn="l">
              <a:spcBef>
                <a:spcPts val="0"/>
              </a:spcBef>
              <a:spcAft>
                <a:spcPts val="0"/>
              </a:spcAft>
              <a:buNone/>
            </a:pPr>
            <a:r>
              <a:rPr lang="en" sz="1500">
                <a:solidFill>
                  <a:srgbClr val="666666"/>
                </a:solidFill>
              </a:rPr>
              <a:t>We may need to push that product this year”</a:t>
            </a:r>
            <a:endParaRPr sz="1500">
              <a:solidFill>
                <a:schemeClr val="dk1"/>
              </a:solidFill>
            </a:endParaRPr>
          </a:p>
        </p:txBody>
      </p:sp>
      <p:sp>
        <p:nvSpPr>
          <p:cNvPr id="227" name="Google Shape;227;p33"/>
          <p:cNvSpPr/>
          <p:nvPr/>
        </p:nvSpPr>
        <p:spPr>
          <a:xfrm>
            <a:off x="1103900" y="3335700"/>
            <a:ext cx="216000" cy="1143900"/>
          </a:xfrm>
          <a:prstGeom prst="rect">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3"/>
          <p:cNvSpPr/>
          <p:nvPr/>
        </p:nvSpPr>
        <p:spPr>
          <a:xfrm>
            <a:off x="1319900" y="3151725"/>
            <a:ext cx="216000" cy="132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3"/>
          <p:cNvSpPr/>
          <p:nvPr/>
        </p:nvSpPr>
        <p:spPr>
          <a:xfrm>
            <a:off x="1896250" y="3079700"/>
            <a:ext cx="216000" cy="139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3"/>
          <p:cNvSpPr/>
          <p:nvPr/>
        </p:nvSpPr>
        <p:spPr>
          <a:xfrm>
            <a:off x="2472600" y="3079700"/>
            <a:ext cx="216000" cy="139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3"/>
          <p:cNvSpPr/>
          <p:nvPr/>
        </p:nvSpPr>
        <p:spPr>
          <a:xfrm>
            <a:off x="3048950" y="3007725"/>
            <a:ext cx="216000" cy="147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2" name="Google Shape;232;p33"/>
          <p:cNvCxnSpPr/>
          <p:nvPr/>
        </p:nvCxnSpPr>
        <p:spPr>
          <a:xfrm>
            <a:off x="751925" y="2639775"/>
            <a:ext cx="0" cy="1863900"/>
          </a:xfrm>
          <a:prstGeom prst="straightConnector1">
            <a:avLst/>
          </a:prstGeom>
          <a:noFill/>
          <a:ln cap="flat" cmpd="sng" w="9525">
            <a:solidFill>
              <a:schemeClr val="dk2"/>
            </a:solidFill>
            <a:prstDash val="solid"/>
            <a:round/>
            <a:headEnd len="med" w="med" type="triangle"/>
            <a:tailEnd len="med" w="med" type="none"/>
          </a:ln>
        </p:spPr>
      </p:cxnSp>
      <p:cxnSp>
        <p:nvCxnSpPr>
          <p:cNvPr id="233" name="Google Shape;233;p33"/>
          <p:cNvCxnSpPr/>
          <p:nvPr/>
        </p:nvCxnSpPr>
        <p:spPr>
          <a:xfrm>
            <a:off x="759925" y="4479600"/>
            <a:ext cx="3055800" cy="0"/>
          </a:xfrm>
          <a:prstGeom prst="straightConnector1">
            <a:avLst/>
          </a:prstGeom>
          <a:noFill/>
          <a:ln cap="flat" cmpd="sng" w="9525">
            <a:solidFill>
              <a:schemeClr val="dk2"/>
            </a:solidFill>
            <a:prstDash val="solid"/>
            <a:round/>
            <a:headEnd len="med" w="med" type="none"/>
            <a:tailEnd len="med" w="med" type="triangle"/>
          </a:ln>
        </p:spPr>
      </p:cxnSp>
      <p:sp>
        <p:nvSpPr>
          <p:cNvPr id="234" name="Google Shape;234;p33"/>
          <p:cNvSpPr txBox="1"/>
          <p:nvPr/>
        </p:nvSpPr>
        <p:spPr>
          <a:xfrm>
            <a:off x="1143900" y="4551575"/>
            <a:ext cx="392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Q1</a:t>
            </a:r>
            <a:endParaRPr sz="1100"/>
          </a:p>
        </p:txBody>
      </p:sp>
      <p:sp>
        <p:nvSpPr>
          <p:cNvPr id="235" name="Google Shape;235;p33"/>
          <p:cNvSpPr txBox="1"/>
          <p:nvPr/>
        </p:nvSpPr>
        <p:spPr>
          <a:xfrm>
            <a:off x="1764050" y="4551575"/>
            <a:ext cx="392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Q2</a:t>
            </a:r>
            <a:endParaRPr sz="1100"/>
          </a:p>
        </p:txBody>
      </p:sp>
      <p:sp>
        <p:nvSpPr>
          <p:cNvPr id="236" name="Google Shape;236;p33"/>
          <p:cNvSpPr txBox="1"/>
          <p:nvPr/>
        </p:nvSpPr>
        <p:spPr>
          <a:xfrm>
            <a:off x="2424550" y="4551575"/>
            <a:ext cx="392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Q3</a:t>
            </a:r>
            <a:endParaRPr sz="1100"/>
          </a:p>
        </p:txBody>
      </p:sp>
      <p:sp>
        <p:nvSpPr>
          <p:cNvPr id="237" name="Google Shape;237;p33"/>
          <p:cNvSpPr txBox="1"/>
          <p:nvPr/>
        </p:nvSpPr>
        <p:spPr>
          <a:xfrm>
            <a:off x="3008850" y="4551575"/>
            <a:ext cx="392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Q4</a:t>
            </a:r>
            <a:endParaRPr sz="1100"/>
          </a:p>
        </p:txBody>
      </p:sp>
      <p:sp>
        <p:nvSpPr>
          <p:cNvPr id="238" name="Google Shape;238;p33"/>
          <p:cNvSpPr txBox="1"/>
          <p:nvPr/>
        </p:nvSpPr>
        <p:spPr>
          <a:xfrm>
            <a:off x="3817200" y="2538300"/>
            <a:ext cx="694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2022</a:t>
            </a:r>
            <a:endParaRPr sz="1100"/>
          </a:p>
        </p:txBody>
      </p:sp>
      <p:sp>
        <p:nvSpPr>
          <p:cNvPr id="239" name="Google Shape;239;p33"/>
          <p:cNvSpPr/>
          <p:nvPr/>
        </p:nvSpPr>
        <p:spPr>
          <a:xfrm>
            <a:off x="3551675" y="2654950"/>
            <a:ext cx="168000" cy="152100"/>
          </a:xfrm>
          <a:prstGeom prst="rect">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3"/>
          <p:cNvSpPr/>
          <p:nvPr/>
        </p:nvSpPr>
        <p:spPr>
          <a:xfrm>
            <a:off x="3551673" y="2883025"/>
            <a:ext cx="168000" cy="152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3"/>
          <p:cNvSpPr txBox="1"/>
          <p:nvPr/>
        </p:nvSpPr>
        <p:spPr>
          <a:xfrm>
            <a:off x="3812598" y="2782424"/>
            <a:ext cx="694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2021</a:t>
            </a:r>
            <a:endParaRPr sz="1100"/>
          </a:p>
        </p:txBody>
      </p:sp>
      <p:sp>
        <p:nvSpPr>
          <p:cNvPr id="242" name="Google Shape;242;p33"/>
          <p:cNvSpPr/>
          <p:nvPr/>
        </p:nvSpPr>
        <p:spPr>
          <a:xfrm>
            <a:off x="5406725" y="3335700"/>
            <a:ext cx="216000" cy="1143900"/>
          </a:xfrm>
          <a:prstGeom prst="rect">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3"/>
          <p:cNvSpPr/>
          <p:nvPr/>
        </p:nvSpPr>
        <p:spPr>
          <a:xfrm>
            <a:off x="5622725" y="3151725"/>
            <a:ext cx="216000" cy="132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3"/>
          <p:cNvSpPr/>
          <p:nvPr/>
        </p:nvSpPr>
        <p:spPr>
          <a:xfrm>
            <a:off x="6199075" y="3079700"/>
            <a:ext cx="216000" cy="139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3"/>
          <p:cNvSpPr/>
          <p:nvPr/>
        </p:nvSpPr>
        <p:spPr>
          <a:xfrm>
            <a:off x="6775425" y="3079700"/>
            <a:ext cx="216000" cy="139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3"/>
          <p:cNvSpPr/>
          <p:nvPr/>
        </p:nvSpPr>
        <p:spPr>
          <a:xfrm>
            <a:off x="7351775" y="3007725"/>
            <a:ext cx="216000" cy="147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7" name="Google Shape;247;p33"/>
          <p:cNvCxnSpPr/>
          <p:nvPr/>
        </p:nvCxnSpPr>
        <p:spPr>
          <a:xfrm>
            <a:off x="5054750" y="2639775"/>
            <a:ext cx="0" cy="1863900"/>
          </a:xfrm>
          <a:prstGeom prst="straightConnector1">
            <a:avLst/>
          </a:prstGeom>
          <a:noFill/>
          <a:ln cap="flat" cmpd="sng" w="9525">
            <a:solidFill>
              <a:schemeClr val="dk2"/>
            </a:solidFill>
            <a:prstDash val="solid"/>
            <a:round/>
            <a:headEnd len="med" w="med" type="triangle"/>
            <a:tailEnd len="med" w="med" type="none"/>
          </a:ln>
        </p:spPr>
      </p:cxnSp>
      <p:cxnSp>
        <p:nvCxnSpPr>
          <p:cNvPr id="248" name="Google Shape;248;p33"/>
          <p:cNvCxnSpPr/>
          <p:nvPr/>
        </p:nvCxnSpPr>
        <p:spPr>
          <a:xfrm>
            <a:off x="5062750" y="4479600"/>
            <a:ext cx="3055800" cy="0"/>
          </a:xfrm>
          <a:prstGeom prst="straightConnector1">
            <a:avLst/>
          </a:prstGeom>
          <a:noFill/>
          <a:ln cap="flat" cmpd="sng" w="9525">
            <a:solidFill>
              <a:schemeClr val="dk2"/>
            </a:solidFill>
            <a:prstDash val="solid"/>
            <a:round/>
            <a:headEnd len="med" w="med" type="none"/>
            <a:tailEnd len="med" w="med" type="triangle"/>
          </a:ln>
        </p:spPr>
      </p:cxnSp>
      <p:sp>
        <p:nvSpPr>
          <p:cNvPr id="249" name="Google Shape;249;p33"/>
          <p:cNvSpPr txBox="1"/>
          <p:nvPr/>
        </p:nvSpPr>
        <p:spPr>
          <a:xfrm>
            <a:off x="5446725" y="4551575"/>
            <a:ext cx="392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Q1</a:t>
            </a:r>
            <a:endParaRPr sz="1100"/>
          </a:p>
        </p:txBody>
      </p:sp>
      <p:sp>
        <p:nvSpPr>
          <p:cNvPr id="250" name="Google Shape;250;p33"/>
          <p:cNvSpPr txBox="1"/>
          <p:nvPr/>
        </p:nvSpPr>
        <p:spPr>
          <a:xfrm>
            <a:off x="6066875" y="4551575"/>
            <a:ext cx="392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Q2</a:t>
            </a:r>
            <a:endParaRPr sz="1100"/>
          </a:p>
        </p:txBody>
      </p:sp>
      <p:sp>
        <p:nvSpPr>
          <p:cNvPr id="251" name="Google Shape;251;p33"/>
          <p:cNvSpPr txBox="1"/>
          <p:nvPr/>
        </p:nvSpPr>
        <p:spPr>
          <a:xfrm>
            <a:off x="6727375" y="4551575"/>
            <a:ext cx="392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Q3</a:t>
            </a:r>
            <a:endParaRPr sz="1100"/>
          </a:p>
        </p:txBody>
      </p:sp>
      <p:sp>
        <p:nvSpPr>
          <p:cNvPr id="252" name="Google Shape;252;p33"/>
          <p:cNvSpPr txBox="1"/>
          <p:nvPr/>
        </p:nvSpPr>
        <p:spPr>
          <a:xfrm>
            <a:off x="7311675" y="4551575"/>
            <a:ext cx="392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Q4</a:t>
            </a:r>
            <a:endParaRPr sz="1100"/>
          </a:p>
        </p:txBody>
      </p:sp>
      <p:sp>
        <p:nvSpPr>
          <p:cNvPr id="253" name="Google Shape;253;p33"/>
          <p:cNvSpPr txBox="1"/>
          <p:nvPr/>
        </p:nvSpPr>
        <p:spPr>
          <a:xfrm>
            <a:off x="8120025" y="2660363"/>
            <a:ext cx="694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Year A</a:t>
            </a:r>
            <a:endParaRPr sz="1100"/>
          </a:p>
        </p:txBody>
      </p:sp>
      <p:sp>
        <p:nvSpPr>
          <p:cNvPr id="254" name="Google Shape;254;p33"/>
          <p:cNvSpPr/>
          <p:nvPr/>
        </p:nvSpPr>
        <p:spPr>
          <a:xfrm>
            <a:off x="7854500" y="2777013"/>
            <a:ext cx="168000" cy="152100"/>
          </a:xfrm>
          <a:prstGeom prst="rect">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3"/>
          <p:cNvSpPr/>
          <p:nvPr/>
        </p:nvSpPr>
        <p:spPr>
          <a:xfrm>
            <a:off x="7854498" y="3005088"/>
            <a:ext cx="168000" cy="152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3"/>
          <p:cNvSpPr txBox="1"/>
          <p:nvPr/>
        </p:nvSpPr>
        <p:spPr>
          <a:xfrm>
            <a:off x="8115426" y="2904488"/>
            <a:ext cx="1315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Year B</a:t>
            </a:r>
            <a:endParaRPr sz="1100"/>
          </a:p>
        </p:txBody>
      </p:sp>
      <p:sp>
        <p:nvSpPr>
          <p:cNvPr id="257" name="Google Shape;257;p33"/>
          <p:cNvSpPr/>
          <p:nvPr/>
        </p:nvSpPr>
        <p:spPr>
          <a:xfrm>
            <a:off x="5350525" y="2371650"/>
            <a:ext cx="1227600" cy="20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2022</a:t>
            </a:r>
            <a:endParaRPr sz="1100"/>
          </a:p>
        </p:txBody>
      </p:sp>
      <p:sp>
        <p:nvSpPr>
          <p:cNvPr id="258" name="Google Shape;258;p33"/>
          <p:cNvSpPr/>
          <p:nvPr/>
        </p:nvSpPr>
        <p:spPr>
          <a:xfrm>
            <a:off x="6670800" y="2371650"/>
            <a:ext cx="1227600" cy="20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2020</a:t>
            </a:r>
            <a:endParaRPr sz="1100"/>
          </a:p>
        </p:txBody>
      </p:sp>
      <p:sp>
        <p:nvSpPr>
          <p:cNvPr id="259" name="Google Shape;259;p33"/>
          <p:cNvSpPr txBox="1"/>
          <p:nvPr/>
        </p:nvSpPr>
        <p:spPr>
          <a:xfrm>
            <a:off x="5319278" y="2091450"/>
            <a:ext cx="747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Ye</a:t>
            </a:r>
            <a:r>
              <a:rPr lang="en" sz="1000"/>
              <a:t>a</a:t>
            </a:r>
            <a:r>
              <a:rPr lang="en" sz="1000"/>
              <a:t>r A</a:t>
            </a:r>
            <a:endParaRPr sz="1000"/>
          </a:p>
        </p:txBody>
      </p:sp>
      <p:sp>
        <p:nvSpPr>
          <p:cNvPr id="260" name="Google Shape;260;p33"/>
          <p:cNvSpPr txBox="1"/>
          <p:nvPr/>
        </p:nvSpPr>
        <p:spPr>
          <a:xfrm>
            <a:off x="6670803" y="2091450"/>
            <a:ext cx="747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Year B</a:t>
            </a:r>
            <a:endParaRPr sz="1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4"/>
          <p:cNvSpPr txBox="1"/>
          <p:nvPr/>
        </p:nvSpPr>
        <p:spPr>
          <a:xfrm>
            <a:off x="447950" y="439950"/>
            <a:ext cx="7823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Step 3: Make it beautiful, and right.</a:t>
            </a:r>
            <a:endParaRPr sz="2000"/>
          </a:p>
        </p:txBody>
      </p:sp>
      <p:pic>
        <p:nvPicPr>
          <p:cNvPr id="266" name="Google Shape;266;p34"/>
          <p:cNvPicPr preferRelativeResize="0"/>
          <p:nvPr/>
        </p:nvPicPr>
        <p:blipFill>
          <a:blip r:embed="rId3">
            <a:alphaModFix/>
          </a:blip>
          <a:stretch>
            <a:fillRect/>
          </a:stretch>
        </p:blipFill>
        <p:spPr>
          <a:xfrm>
            <a:off x="383975" y="1609725"/>
            <a:ext cx="4255576" cy="2325450"/>
          </a:xfrm>
          <a:prstGeom prst="rect">
            <a:avLst/>
          </a:prstGeom>
          <a:noFill/>
          <a:ln>
            <a:noFill/>
          </a:ln>
        </p:spPr>
      </p:pic>
      <p:pic>
        <p:nvPicPr>
          <p:cNvPr id="267" name="Google Shape;267;p34"/>
          <p:cNvPicPr preferRelativeResize="0"/>
          <p:nvPr/>
        </p:nvPicPr>
        <p:blipFill>
          <a:blip r:embed="rId4">
            <a:alphaModFix/>
          </a:blip>
          <a:stretch>
            <a:fillRect/>
          </a:stretch>
        </p:blipFill>
        <p:spPr>
          <a:xfrm>
            <a:off x="5023950" y="1492987"/>
            <a:ext cx="3407251" cy="2558924"/>
          </a:xfrm>
          <a:prstGeom prst="rect">
            <a:avLst/>
          </a:prstGeom>
          <a:noFill/>
          <a:ln>
            <a:noFill/>
          </a:ln>
        </p:spPr>
      </p:pic>
      <p:sp>
        <p:nvSpPr>
          <p:cNvPr id="268" name="Google Shape;268;p34"/>
          <p:cNvSpPr txBox="1"/>
          <p:nvPr/>
        </p:nvSpPr>
        <p:spPr>
          <a:xfrm>
            <a:off x="383975" y="1111900"/>
            <a:ext cx="460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Choosing the </a:t>
            </a:r>
            <a:r>
              <a:rPr i="1" lang="en"/>
              <a:t>consistent</a:t>
            </a:r>
            <a:r>
              <a:rPr lang="en"/>
              <a:t> themes and colors</a:t>
            </a:r>
            <a:endParaRPr/>
          </a:p>
        </p:txBody>
      </p:sp>
      <p:sp>
        <p:nvSpPr>
          <p:cNvPr id="269" name="Google Shape;269;p34"/>
          <p:cNvSpPr txBox="1"/>
          <p:nvPr/>
        </p:nvSpPr>
        <p:spPr>
          <a:xfrm>
            <a:off x="383975" y="4279600"/>
            <a:ext cx="771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rPr>
              <a:t>For business, use company colors, or project themes.</a:t>
            </a:r>
            <a:endParaRPr sz="1000">
              <a:solidFill>
                <a:srgbClr val="666666"/>
              </a:solidFill>
            </a:endParaRPr>
          </a:p>
          <a:p>
            <a:pPr indent="0" lvl="0" marL="0" rtl="0" algn="l">
              <a:spcBef>
                <a:spcPts val="0"/>
              </a:spcBef>
              <a:spcAft>
                <a:spcPts val="0"/>
              </a:spcAft>
              <a:buNone/>
            </a:pPr>
            <a:r>
              <a:rPr lang="en" sz="1000">
                <a:solidFill>
                  <a:srgbClr val="666666"/>
                </a:solidFill>
              </a:rPr>
              <a:t>For personal use, follow your color design skill, or go to a color palette generator website</a:t>
            </a:r>
            <a:endParaRPr sz="1000">
              <a:solidFill>
                <a:srgbClr val="666666"/>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5"/>
          <p:cNvSpPr txBox="1"/>
          <p:nvPr/>
        </p:nvSpPr>
        <p:spPr>
          <a:xfrm>
            <a:off x="367975" y="367975"/>
            <a:ext cx="460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Choosing the </a:t>
            </a:r>
            <a:r>
              <a:rPr b="1" i="1" lang="en"/>
              <a:t>meaningful</a:t>
            </a:r>
            <a:r>
              <a:rPr b="1" lang="en"/>
              <a:t> colors</a:t>
            </a:r>
            <a:endParaRPr b="1"/>
          </a:p>
        </p:txBody>
      </p:sp>
      <p:sp>
        <p:nvSpPr>
          <p:cNvPr id="275" name="Google Shape;275;p35"/>
          <p:cNvSpPr/>
          <p:nvPr/>
        </p:nvSpPr>
        <p:spPr>
          <a:xfrm>
            <a:off x="1695875" y="1303900"/>
            <a:ext cx="320100" cy="13680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5"/>
          <p:cNvSpPr/>
          <p:nvPr/>
        </p:nvSpPr>
        <p:spPr>
          <a:xfrm>
            <a:off x="1375775" y="2671900"/>
            <a:ext cx="320100" cy="10077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7" name="Google Shape;277;p35"/>
          <p:cNvCxnSpPr/>
          <p:nvPr/>
        </p:nvCxnSpPr>
        <p:spPr>
          <a:xfrm>
            <a:off x="1023925" y="2679747"/>
            <a:ext cx="1735800" cy="0"/>
          </a:xfrm>
          <a:prstGeom prst="straightConnector1">
            <a:avLst/>
          </a:prstGeom>
          <a:noFill/>
          <a:ln cap="flat" cmpd="sng" w="9525">
            <a:solidFill>
              <a:schemeClr val="dk2"/>
            </a:solidFill>
            <a:prstDash val="solid"/>
            <a:round/>
            <a:headEnd len="med" w="med" type="none"/>
            <a:tailEnd len="med" w="med" type="none"/>
          </a:ln>
        </p:spPr>
      </p:cxnSp>
      <p:pic>
        <p:nvPicPr>
          <p:cNvPr id="278" name="Google Shape;278;p35"/>
          <p:cNvPicPr preferRelativeResize="0"/>
          <p:nvPr/>
        </p:nvPicPr>
        <p:blipFill rotWithShape="1">
          <a:blip r:embed="rId3">
            <a:alphaModFix/>
          </a:blip>
          <a:srcRect b="0" l="0" r="0" t="20502"/>
          <a:stretch/>
        </p:blipFill>
        <p:spPr>
          <a:xfrm>
            <a:off x="4260175" y="807947"/>
            <a:ext cx="3399099" cy="922500"/>
          </a:xfrm>
          <a:prstGeom prst="rect">
            <a:avLst/>
          </a:prstGeom>
          <a:noFill/>
          <a:ln>
            <a:noFill/>
          </a:ln>
        </p:spPr>
      </p:pic>
      <p:sp>
        <p:nvSpPr>
          <p:cNvPr id="279" name="Google Shape;279;p35"/>
          <p:cNvSpPr/>
          <p:nvPr/>
        </p:nvSpPr>
        <p:spPr>
          <a:xfrm>
            <a:off x="4575525" y="2770150"/>
            <a:ext cx="320100" cy="1566600"/>
          </a:xfrm>
          <a:prstGeom prst="rect">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5"/>
          <p:cNvSpPr/>
          <p:nvPr/>
        </p:nvSpPr>
        <p:spPr>
          <a:xfrm>
            <a:off x="4899750" y="3034275"/>
            <a:ext cx="320100" cy="1302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1" name="Google Shape;281;p35"/>
          <p:cNvCxnSpPr/>
          <p:nvPr/>
        </p:nvCxnSpPr>
        <p:spPr>
          <a:xfrm>
            <a:off x="4080025" y="4336622"/>
            <a:ext cx="1735800" cy="0"/>
          </a:xfrm>
          <a:prstGeom prst="straightConnector1">
            <a:avLst/>
          </a:prstGeom>
          <a:noFill/>
          <a:ln cap="flat" cmpd="sng" w="9525">
            <a:solidFill>
              <a:schemeClr val="dk2"/>
            </a:solidFill>
            <a:prstDash val="solid"/>
            <a:round/>
            <a:headEnd len="med" w="med" type="none"/>
            <a:tailEnd len="med" w="med" type="none"/>
          </a:ln>
        </p:spPr>
      </p:cxnSp>
      <p:sp>
        <p:nvSpPr>
          <p:cNvPr id="282" name="Google Shape;282;p35"/>
          <p:cNvSpPr txBox="1"/>
          <p:nvPr/>
        </p:nvSpPr>
        <p:spPr>
          <a:xfrm>
            <a:off x="1319900" y="3679600"/>
            <a:ext cx="567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-5%</a:t>
            </a:r>
            <a:endParaRPr sz="1200"/>
          </a:p>
        </p:txBody>
      </p:sp>
      <p:sp>
        <p:nvSpPr>
          <p:cNvPr id="283" name="Google Shape;283;p35"/>
          <p:cNvSpPr txBox="1"/>
          <p:nvPr/>
        </p:nvSpPr>
        <p:spPr>
          <a:xfrm>
            <a:off x="1656275" y="947525"/>
            <a:ext cx="567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7</a:t>
            </a:r>
            <a:r>
              <a:rPr lang="en" sz="1200"/>
              <a:t>%</a:t>
            </a:r>
            <a:endParaRPr sz="1200"/>
          </a:p>
        </p:txBody>
      </p:sp>
      <p:sp>
        <p:nvSpPr>
          <p:cNvPr id="284" name="Google Shape;284;p35"/>
          <p:cNvSpPr txBox="1"/>
          <p:nvPr/>
        </p:nvSpPr>
        <p:spPr>
          <a:xfrm>
            <a:off x="4455550" y="2378900"/>
            <a:ext cx="4607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main</a:t>
            </a:r>
            <a:endParaRPr sz="1200"/>
          </a:p>
        </p:txBody>
      </p:sp>
      <p:sp>
        <p:nvSpPr>
          <p:cNvPr id="285" name="Google Shape;285;p35"/>
          <p:cNvSpPr txBox="1"/>
          <p:nvPr/>
        </p:nvSpPr>
        <p:spPr>
          <a:xfrm>
            <a:off x="4943925" y="2664975"/>
            <a:ext cx="4607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benchmark</a:t>
            </a:r>
            <a:endParaRPr sz="1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6"/>
          <p:cNvSpPr txBox="1"/>
          <p:nvPr/>
        </p:nvSpPr>
        <p:spPr>
          <a:xfrm>
            <a:off x="367975" y="367975"/>
            <a:ext cx="460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Select appropriate charts</a:t>
            </a:r>
            <a:endParaRPr b="1"/>
          </a:p>
        </p:txBody>
      </p:sp>
      <p:cxnSp>
        <p:nvCxnSpPr>
          <p:cNvPr id="291" name="Google Shape;291;p36"/>
          <p:cNvCxnSpPr/>
          <p:nvPr/>
        </p:nvCxnSpPr>
        <p:spPr>
          <a:xfrm rot="10800000">
            <a:off x="688350" y="1442125"/>
            <a:ext cx="0" cy="2327700"/>
          </a:xfrm>
          <a:prstGeom prst="straightConnector1">
            <a:avLst/>
          </a:prstGeom>
          <a:noFill/>
          <a:ln cap="flat" cmpd="sng" w="9525">
            <a:solidFill>
              <a:schemeClr val="dk2"/>
            </a:solidFill>
            <a:prstDash val="solid"/>
            <a:round/>
            <a:headEnd len="med" w="med" type="none"/>
            <a:tailEnd len="med" w="med" type="triangle"/>
          </a:ln>
        </p:spPr>
      </p:cxnSp>
      <p:cxnSp>
        <p:nvCxnSpPr>
          <p:cNvPr id="292" name="Google Shape;292;p36"/>
          <p:cNvCxnSpPr/>
          <p:nvPr/>
        </p:nvCxnSpPr>
        <p:spPr>
          <a:xfrm>
            <a:off x="688350" y="3753825"/>
            <a:ext cx="2663700" cy="0"/>
          </a:xfrm>
          <a:prstGeom prst="straightConnector1">
            <a:avLst/>
          </a:prstGeom>
          <a:noFill/>
          <a:ln cap="flat" cmpd="sng" w="9525">
            <a:solidFill>
              <a:schemeClr val="dk2"/>
            </a:solidFill>
            <a:prstDash val="solid"/>
            <a:round/>
            <a:headEnd len="med" w="med" type="none"/>
            <a:tailEnd len="med" w="med" type="triangle"/>
          </a:ln>
        </p:spPr>
      </p:cxnSp>
      <p:sp>
        <p:nvSpPr>
          <p:cNvPr id="293" name="Google Shape;293;p36"/>
          <p:cNvSpPr/>
          <p:nvPr/>
        </p:nvSpPr>
        <p:spPr>
          <a:xfrm>
            <a:off x="704325" y="2193975"/>
            <a:ext cx="2295800" cy="895925"/>
          </a:xfrm>
          <a:custGeom>
            <a:rect b="b" l="l" r="r" t="t"/>
            <a:pathLst>
              <a:path extrusionOk="0" h="35837" w="91832">
                <a:moveTo>
                  <a:pt x="0" y="35837"/>
                </a:moveTo>
                <a:cubicBezTo>
                  <a:pt x="4333" y="32948"/>
                  <a:pt x="7715" y="28007"/>
                  <a:pt x="12799" y="26877"/>
                </a:cubicBezTo>
                <a:cubicBezTo>
                  <a:pt x="16842" y="25979"/>
                  <a:pt x="20976" y="30575"/>
                  <a:pt x="24958" y="29437"/>
                </a:cubicBezTo>
                <a:cubicBezTo>
                  <a:pt x="31510" y="27565"/>
                  <a:pt x="34373" y="19001"/>
                  <a:pt x="40637" y="16318"/>
                </a:cubicBezTo>
                <a:cubicBezTo>
                  <a:pt x="44022" y="14868"/>
                  <a:pt x="48222" y="19885"/>
                  <a:pt x="51515" y="18238"/>
                </a:cubicBezTo>
                <a:cubicBezTo>
                  <a:pt x="56844" y="15572"/>
                  <a:pt x="58734" y="7850"/>
                  <a:pt x="64314" y="5760"/>
                </a:cubicBezTo>
                <a:cubicBezTo>
                  <a:pt x="68486" y="4197"/>
                  <a:pt x="73206" y="9728"/>
                  <a:pt x="77433" y="8319"/>
                </a:cubicBezTo>
                <a:cubicBezTo>
                  <a:pt x="82692" y="6566"/>
                  <a:pt x="87912" y="3920"/>
                  <a:pt x="91832" y="0"/>
                </a:cubicBezTo>
              </a:path>
            </a:pathLst>
          </a:custGeom>
          <a:noFill/>
          <a:ln cap="flat" cmpd="sng" w="9525">
            <a:solidFill>
              <a:schemeClr val="dk2"/>
            </a:solidFill>
            <a:prstDash val="solid"/>
            <a:round/>
            <a:headEnd len="med" w="med" type="none"/>
            <a:tailEnd len="med" w="med" type="none"/>
          </a:ln>
        </p:spPr>
      </p:sp>
      <p:sp>
        <p:nvSpPr>
          <p:cNvPr id="294" name="Google Shape;294;p36"/>
          <p:cNvSpPr/>
          <p:nvPr/>
        </p:nvSpPr>
        <p:spPr>
          <a:xfrm>
            <a:off x="711925" y="2397988"/>
            <a:ext cx="2167800" cy="863925"/>
          </a:xfrm>
          <a:custGeom>
            <a:rect b="b" l="l" r="r" t="t"/>
            <a:pathLst>
              <a:path extrusionOk="0" h="34557" w="86712">
                <a:moveTo>
                  <a:pt x="0" y="34557"/>
                </a:moveTo>
                <a:cubicBezTo>
                  <a:pt x="3807" y="30750"/>
                  <a:pt x="8055" y="25598"/>
                  <a:pt x="13439" y="25598"/>
                </a:cubicBezTo>
                <a:cubicBezTo>
                  <a:pt x="18332" y="25598"/>
                  <a:pt x="22691" y="30561"/>
                  <a:pt x="27518" y="29757"/>
                </a:cubicBezTo>
                <a:cubicBezTo>
                  <a:pt x="33544" y="28753"/>
                  <a:pt x="35078" y="19781"/>
                  <a:pt x="40317" y="16639"/>
                </a:cubicBezTo>
                <a:cubicBezTo>
                  <a:pt x="44048" y="14401"/>
                  <a:pt x="48808" y="19813"/>
                  <a:pt x="53115" y="19198"/>
                </a:cubicBezTo>
                <a:cubicBezTo>
                  <a:pt x="58416" y="18441"/>
                  <a:pt x="59722" y="10434"/>
                  <a:pt x="64314" y="7679"/>
                </a:cubicBezTo>
                <a:cubicBezTo>
                  <a:pt x="67242" y="5922"/>
                  <a:pt x="71138" y="7999"/>
                  <a:pt x="74553" y="7999"/>
                </a:cubicBezTo>
                <a:cubicBezTo>
                  <a:pt x="79404" y="7999"/>
                  <a:pt x="83282" y="3430"/>
                  <a:pt x="86712" y="0"/>
                </a:cubicBezTo>
              </a:path>
            </a:pathLst>
          </a:custGeom>
          <a:noFill/>
          <a:ln cap="flat" cmpd="sng" w="9525">
            <a:solidFill>
              <a:schemeClr val="dk2"/>
            </a:solidFill>
            <a:prstDash val="solid"/>
            <a:round/>
            <a:headEnd len="med" w="med" type="none"/>
            <a:tailEnd len="med" w="med" type="none"/>
          </a:ln>
        </p:spPr>
      </p:sp>
      <p:sp>
        <p:nvSpPr>
          <p:cNvPr id="295" name="Google Shape;295;p36"/>
          <p:cNvSpPr txBox="1"/>
          <p:nvPr/>
        </p:nvSpPr>
        <p:spPr>
          <a:xfrm>
            <a:off x="455950" y="1041913"/>
            <a:ext cx="572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Line Chart: Visualizing trends </a:t>
            </a:r>
            <a:r>
              <a:rPr lang="en"/>
              <a:t>over time</a:t>
            </a:r>
            <a:endParaRPr/>
          </a:p>
        </p:txBody>
      </p:sp>
      <p:sp>
        <p:nvSpPr>
          <p:cNvPr id="296" name="Google Shape;296;p36"/>
          <p:cNvSpPr/>
          <p:nvPr/>
        </p:nvSpPr>
        <p:spPr>
          <a:xfrm>
            <a:off x="5311650" y="2603975"/>
            <a:ext cx="216000" cy="1143900"/>
          </a:xfrm>
          <a:prstGeom prst="rect">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6"/>
          <p:cNvSpPr/>
          <p:nvPr/>
        </p:nvSpPr>
        <p:spPr>
          <a:xfrm>
            <a:off x="5527650" y="2420000"/>
            <a:ext cx="216000" cy="132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6"/>
          <p:cNvSpPr/>
          <p:nvPr/>
        </p:nvSpPr>
        <p:spPr>
          <a:xfrm>
            <a:off x="6104000" y="2347975"/>
            <a:ext cx="216000" cy="139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6"/>
          <p:cNvSpPr/>
          <p:nvPr/>
        </p:nvSpPr>
        <p:spPr>
          <a:xfrm>
            <a:off x="6680350" y="2347975"/>
            <a:ext cx="216000" cy="139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6"/>
          <p:cNvSpPr/>
          <p:nvPr/>
        </p:nvSpPr>
        <p:spPr>
          <a:xfrm>
            <a:off x="7256700" y="2276000"/>
            <a:ext cx="216000" cy="147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1" name="Google Shape;301;p36"/>
          <p:cNvCxnSpPr/>
          <p:nvPr/>
        </p:nvCxnSpPr>
        <p:spPr>
          <a:xfrm>
            <a:off x="4959675" y="1908050"/>
            <a:ext cx="0" cy="1863900"/>
          </a:xfrm>
          <a:prstGeom prst="straightConnector1">
            <a:avLst/>
          </a:prstGeom>
          <a:noFill/>
          <a:ln cap="flat" cmpd="sng" w="9525">
            <a:solidFill>
              <a:schemeClr val="dk2"/>
            </a:solidFill>
            <a:prstDash val="solid"/>
            <a:round/>
            <a:headEnd len="med" w="med" type="triangle"/>
            <a:tailEnd len="med" w="med" type="none"/>
          </a:ln>
        </p:spPr>
      </p:cxnSp>
      <p:cxnSp>
        <p:nvCxnSpPr>
          <p:cNvPr id="302" name="Google Shape;302;p36"/>
          <p:cNvCxnSpPr/>
          <p:nvPr/>
        </p:nvCxnSpPr>
        <p:spPr>
          <a:xfrm>
            <a:off x="4967675" y="3747875"/>
            <a:ext cx="3055800" cy="0"/>
          </a:xfrm>
          <a:prstGeom prst="straightConnector1">
            <a:avLst/>
          </a:prstGeom>
          <a:noFill/>
          <a:ln cap="flat" cmpd="sng" w="9525">
            <a:solidFill>
              <a:schemeClr val="dk2"/>
            </a:solidFill>
            <a:prstDash val="solid"/>
            <a:round/>
            <a:headEnd len="med" w="med" type="none"/>
            <a:tailEnd len="med" w="med" type="triangle"/>
          </a:ln>
        </p:spPr>
      </p:cxnSp>
      <p:sp>
        <p:nvSpPr>
          <p:cNvPr id="303" name="Google Shape;303;p36"/>
          <p:cNvSpPr txBox="1"/>
          <p:nvPr/>
        </p:nvSpPr>
        <p:spPr>
          <a:xfrm>
            <a:off x="5351650" y="3819850"/>
            <a:ext cx="392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Q1</a:t>
            </a:r>
            <a:endParaRPr sz="1100"/>
          </a:p>
        </p:txBody>
      </p:sp>
      <p:sp>
        <p:nvSpPr>
          <p:cNvPr id="304" name="Google Shape;304;p36"/>
          <p:cNvSpPr txBox="1"/>
          <p:nvPr/>
        </p:nvSpPr>
        <p:spPr>
          <a:xfrm>
            <a:off x="5971800" y="3819850"/>
            <a:ext cx="392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Q2</a:t>
            </a:r>
            <a:endParaRPr sz="1100"/>
          </a:p>
        </p:txBody>
      </p:sp>
      <p:sp>
        <p:nvSpPr>
          <p:cNvPr id="305" name="Google Shape;305;p36"/>
          <p:cNvSpPr txBox="1"/>
          <p:nvPr/>
        </p:nvSpPr>
        <p:spPr>
          <a:xfrm>
            <a:off x="6632300" y="3819850"/>
            <a:ext cx="392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Q3</a:t>
            </a:r>
            <a:endParaRPr sz="1100"/>
          </a:p>
        </p:txBody>
      </p:sp>
      <p:sp>
        <p:nvSpPr>
          <p:cNvPr id="306" name="Google Shape;306;p36"/>
          <p:cNvSpPr txBox="1"/>
          <p:nvPr/>
        </p:nvSpPr>
        <p:spPr>
          <a:xfrm>
            <a:off x="7216600" y="3819850"/>
            <a:ext cx="392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Q4</a:t>
            </a:r>
            <a:endParaRPr sz="1100"/>
          </a:p>
        </p:txBody>
      </p:sp>
      <p:sp>
        <p:nvSpPr>
          <p:cNvPr id="307" name="Google Shape;307;p36"/>
          <p:cNvSpPr txBox="1"/>
          <p:nvPr/>
        </p:nvSpPr>
        <p:spPr>
          <a:xfrm>
            <a:off x="8024950" y="1806575"/>
            <a:ext cx="694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2022</a:t>
            </a:r>
            <a:endParaRPr sz="1100"/>
          </a:p>
        </p:txBody>
      </p:sp>
      <p:sp>
        <p:nvSpPr>
          <p:cNvPr id="308" name="Google Shape;308;p36"/>
          <p:cNvSpPr/>
          <p:nvPr/>
        </p:nvSpPr>
        <p:spPr>
          <a:xfrm>
            <a:off x="7759425" y="1923225"/>
            <a:ext cx="168000" cy="152100"/>
          </a:xfrm>
          <a:prstGeom prst="rect">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6"/>
          <p:cNvSpPr/>
          <p:nvPr/>
        </p:nvSpPr>
        <p:spPr>
          <a:xfrm>
            <a:off x="7759423" y="2151300"/>
            <a:ext cx="168000" cy="152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6"/>
          <p:cNvSpPr txBox="1"/>
          <p:nvPr/>
        </p:nvSpPr>
        <p:spPr>
          <a:xfrm>
            <a:off x="8020348" y="2050699"/>
            <a:ext cx="694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2021</a:t>
            </a:r>
            <a:endParaRPr sz="1100"/>
          </a:p>
        </p:txBody>
      </p:sp>
      <p:sp>
        <p:nvSpPr>
          <p:cNvPr id="311" name="Google Shape;311;p36"/>
          <p:cNvSpPr txBox="1"/>
          <p:nvPr/>
        </p:nvSpPr>
        <p:spPr>
          <a:xfrm>
            <a:off x="4743950" y="1041913"/>
            <a:ext cx="572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Bar</a:t>
            </a:r>
            <a:r>
              <a:rPr lang="en"/>
              <a:t> Chart: Comparing across categories</a:t>
            </a:r>
            <a:endParaRPr/>
          </a:p>
        </p:txBody>
      </p:sp>
      <p:sp>
        <p:nvSpPr>
          <p:cNvPr id="312" name="Google Shape;312;p36"/>
          <p:cNvSpPr txBox="1"/>
          <p:nvPr/>
        </p:nvSpPr>
        <p:spPr>
          <a:xfrm>
            <a:off x="591925" y="3951600"/>
            <a:ext cx="3215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rPr>
              <a:t>Line can be used to compared across </a:t>
            </a:r>
            <a:r>
              <a:rPr lang="en" sz="1000">
                <a:solidFill>
                  <a:srgbClr val="666666"/>
                </a:solidFill>
              </a:rPr>
              <a:t>categorical</a:t>
            </a:r>
            <a:r>
              <a:rPr lang="en" sz="1000">
                <a:solidFill>
                  <a:srgbClr val="666666"/>
                </a:solidFill>
              </a:rPr>
              <a:t> data as well, but it implies a sequence.</a:t>
            </a:r>
            <a:endParaRPr sz="1000">
              <a:solidFill>
                <a:srgbClr val="666666"/>
              </a:solidFill>
            </a:endParaRPr>
          </a:p>
        </p:txBody>
      </p:sp>
      <p:sp>
        <p:nvSpPr>
          <p:cNvPr id="313" name="Google Shape;313;p36"/>
          <p:cNvSpPr txBox="1"/>
          <p:nvPr/>
        </p:nvSpPr>
        <p:spPr>
          <a:xfrm>
            <a:off x="4847675" y="4261125"/>
            <a:ext cx="3759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rPr>
              <a:t>Be careful</a:t>
            </a:r>
            <a:r>
              <a:rPr lang="en" sz="1000">
                <a:solidFill>
                  <a:srgbClr val="666666"/>
                </a:solidFill>
              </a:rPr>
              <a:t> of having too many benchmarks (years, in this case). You may need to apply parameters.</a:t>
            </a:r>
            <a:endParaRPr sz="1000">
              <a:solidFill>
                <a:srgbClr val="666666"/>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7"/>
          <p:cNvSpPr txBox="1"/>
          <p:nvPr/>
        </p:nvSpPr>
        <p:spPr>
          <a:xfrm>
            <a:off x="367975" y="367975"/>
            <a:ext cx="460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Select appropriate charts</a:t>
            </a:r>
            <a:endParaRPr b="1"/>
          </a:p>
        </p:txBody>
      </p:sp>
      <p:sp>
        <p:nvSpPr>
          <p:cNvPr id="319" name="Google Shape;319;p37"/>
          <p:cNvSpPr txBox="1"/>
          <p:nvPr/>
        </p:nvSpPr>
        <p:spPr>
          <a:xfrm>
            <a:off x="423950" y="841938"/>
            <a:ext cx="572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Pie</a:t>
            </a:r>
            <a:r>
              <a:rPr lang="en"/>
              <a:t> Chart: Visualizing trends over time</a:t>
            </a:r>
            <a:endParaRPr/>
          </a:p>
        </p:txBody>
      </p:sp>
      <p:sp>
        <p:nvSpPr>
          <p:cNvPr id="320" name="Google Shape;320;p37"/>
          <p:cNvSpPr txBox="1"/>
          <p:nvPr/>
        </p:nvSpPr>
        <p:spPr>
          <a:xfrm>
            <a:off x="455950" y="4181150"/>
            <a:ext cx="3759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rPr>
              <a:t>Don’t use Pie chart if you have too many categories.</a:t>
            </a:r>
            <a:endParaRPr sz="1000">
              <a:solidFill>
                <a:srgbClr val="666666"/>
              </a:solidFill>
            </a:endParaRPr>
          </a:p>
          <a:p>
            <a:pPr indent="0" lvl="0" marL="0" rtl="0" algn="l">
              <a:spcBef>
                <a:spcPts val="0"/>
              </a:spcBef>
              <a:spcAft>
                <a:spcPts val="0"/>
              </a:spcAft>
              <a:buNone/>
            </a:pPr>
            <a:r>
              <a:rPr lang="en" sz="1000">
                <a:solidFill>
                  <a:srgbClr val="666666"/>
                </a:solidFill>
              </a:rPr>
              <a:t>You can combine all the small categories into one and call it “others”, or use other charts.</a:t>
            </a:r>
            <a:endParaRPr sz="1000">
              <a:solidFill>
                <a:srgbClr val="666666"/>
              </a:solidFill>
            </a:endParaRPr>
          </a:p>
        </p:txBody>
      </p:sp>
      <p:sp>
        <p:nvSpPr>
          <p:cNvPr id="321" name="Google Shape;321;p37"/>
          <p:cNvSpPr/>
          <p:nvPr/>
        </p:nvSpPr>
        <p:spPr>
          <a:xfrm>
            <a:off x="6183550" y="1611663"/>
            <a:ext cx="336000" cy="14778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7"/>
          <p:cNvSpPr/>
          <p:nvPr/>
        </p:nvSpPr>
        <p:spPr>
          <a:xfrm>
            <a:off x="6183550" y="3089463"/>
            <a:ext cx="336000" cy="7389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7"/>
          <p:cNvSpPr/>
          <p:nvPr/>
        </p:nvSpPr>
        <p:spPr>
          <a:xfrm>
            <a:off x="6183550" y="3828363"/>
            <a:ext cx="336000" cy="26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7"/>
          <p:cNvSpPr txBox="1"/>
          <p:nvPr/>
        </p:nvSpPr>
        <p:spPr>
          <a:xfrm>
            <a:off x="4943675" y="841938"/>
            <a:ext cx="572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Bar chart with percentage contribution.</a:t>
            </a:r>
            <a:endParaRPr/>
          </a:p>
        </p:txBody>
      </p:sp>
      <p:sp>
        <p:nvSpPr>
          <p:cNvPr id="325" name="Google Shape;325;p37"/>
          <p:cNvSpPr txBox="1"/>
          <p:nvPr/>
        </p:nvSpPr>
        <p:spPr>
          <a:xfrm>
            <a:off x="6155695" y="2248650"/>
            <a:ext cx="503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67%</a:t>
            </a:r>
            <a:endParaRPr sz="900"/>
          </a:p>
        </p:txBody>
      </p:sp>
      <p:sp>
        <p:nvSpPr>
          <p:cNvPr id="326" name="Google Shape;326;p37"/>
          <p:cNvSpPr txBox="1"/>
          <p:nvPr/>
        </p:nvSpPr>
        <p:spPr>
          <a:xfrm>
            <a:off x="6155695" y="3297375"/>
            <a:ext cx="503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23</a:t>
            </a:r>
            <a:r>
              <a:rPr lang="en" sz="900"/>
              <a:t>%</a:t>
            </a:r>
            <a:endParaRPr sz="900"/>
          </a:p>
        </p:txBody>
      </p:sp>
      <p:sp>
        <p:nvSpPr>
          <p:cNvPr id="327" name="Google Shape;327;p37"/>
          <p:cNvSpPr txBox="1"/>
          <p:nvPr/>
        </p:nvSpPr>
        <p:spPr>
          <a:xfrm>
            <a:off x="6159547" y="3798375"/>
            <a:ext cx="503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10</a:t>
            </a:r>
            <a:r>
              <a:rPr lang="en" sz="900"/>
              <a:t>%</a:t>
            </a:r>
            <a:endParaRPr sz="900"/>
          </a:p>
        </p:txBody>
      </p:sp>
      <p:sp>
        <p:nvSpPr>
          <p:cNvPr id="328" name="Google Shape;328;p37"/>
          <p:cNvSpPr txBox="1"/>
          <p:nvPr/>
        </p:nvSpPr>
        <p:spPr>
          <a:xfrm>
            <a:off x="5079925" y="4213575"/>
            <a:ext cx="3759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rPr>
              <a:t>Similar to pie chart but you can compare across different bars</a:t>
            </a:r>
            <a:endParaRPr sz="1000">
              <a:solidFill>
                <a:srgbClr val="666666"/>
              </a:solidFill>
            </a:endParaRPr>
          </a:p>
        </p:txBody>
      </p:sp>
      <p:sp>
        <p:nvSpPr>
          <p:cNvPr id="329" name="Google Shape;329;p37"/>
          <p:cNvSpPr/>
          <p:nvPr/>
        </p:nvSpPr>
        <p:spPr>
          <a:xfrm>
            <a:off x="6733950" y="2055800"/>
            <a:ext cx="336000" cy="12042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7"/>
          <p:cNvSpPr/>
          <p:nvPr/>
        </p:nvSpPr>
        <p:spPr>
          <a:xfrm>
            <a:off x="6733950" y="3259975"/>
            <a:ext cx="336000" cy="6021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7"/>
          <p:cNvSpPr/>
          <p:nvPr/>
        </p:nvSpPr>
        <p:spPr>
          <a:xfrm>
            <a:off x="6733950" y="3862063"/>
            <a:ext cx="336000" cy="21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7"/>
          <p:cNvSpPr txBox="1"/>
          <p:nvPr/>
        </p:nvSpPr>
        <p:spPr>
          <a:xfrm>
            <a:off x="6708020" y="2456613"/>
            <a:ext cx="503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67%</a:t>
            </a:r>
            <a:endParaRPr sz="900"/>
          </a:p>
        </p:txBody>
      </p:sp>
      <p:sp>
        <p:nvSpPr>
          <p:cNvPr id="333" name="Google Shape;333;p37"/>
          <p:cNvSpPr txBox="1"/>
          <p:nvPr/>
        </p:nvSpPr>
        <p:spPr>
          <a:xfrm>
            <a:off x="6708020" y="3335088"/>
            <a:ext cx="503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23%</a:t>
            </a:r>
            <a:endParaRPr sz="900"/>
          </a:p>
        </p:txBody>
      </p:sp>
      <p:sp>
        <p:nvSpPr>
          <p:cNvPr id="334" name="Google Shape;334;p37"/>
          <p:cNvSpPr txBox="1"/>
          <p:nvPr/>
        </p:nvSpPr>
        <p:spPr>
          <a:xfrm>
            <a:off x="6708022" y="3806322"/>
            <a:ext cx="503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10%</a:t>
            </a:r>
            <a:endParaRPr sz="900"/>
          </a:p>
        </p:txBody>
      </p:sp>
      <p:sp>
        <p:nvSpPr>
          <p:cNvPr id="335" name="Google Shape;335;p37"/>
          <p:cNvSpPr txBox="1"/>
          <p:nvPr/>
        </p:nvSpPr>
        <p:spPr>
          <a:xfrm>
            <a:off x="6063575" y="1242150"/>
            <a:ext cx="4607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120 M</a:t>
            </a:r>
            <a:endParaRPr sz="1100"/>
          </a:p>
        </p:txBody>
      </p:sp>
      <p:sp>
        <p:nvSpPr>
          <p:cNvPr id="336" name="Google Shape;336;p37"/>
          <p:cNvSpPr txBox="1"/>
          <p:nvPr/>
        </p:nvSpPr>
        <p:spPr>
          <a:xfrm>
            <a:off x="6659400" y="1745400"/>
            <a:ext cx="4607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90</a:t>
            </a:r>
            <a:r>
              <a:rPr lang="en" sz="1100"/>
              <a:t> M</a:t>
            </a:r>
            <a:endParaRPr sz="1100"/>
          </a:p>
        </p:txBody>
      </p:sp>
      <p:pic>
        <p:nvPicPr>
          <p:cNvPr id="337" name="Google Shape;337;p37"/>
          <p:cNvPicPr preferRelativeResize="0"/>
          <p:nvPr/>
        </p:nvPicPr>
        <p:blipFill rotWithShape="1">
          <a:blip r:embed="rId3">
            <a:alphaModFix/>
          </a:blip>
          <a:srcRect b="0" l="21297" r="17853" t="0"/>
          <a:stretch/>
        </p:blipFill>
        <p:spPr>
          <a:xfrm>
            <a:off x="655950" y="1358712"/>
            <a:ext cx="2843378" cy="25189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8"/>
          <p:cNvSpPr txBox="1"/>
          <p:nvPr/>
        </p:nvSpPr>
        <p:spPr>
          <a:xfrm>
            <a:off x="367975" y="367975"/>
            <a:ext cx="460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Select appropriate charts</a:t>
            </a:r>
            <a:endParaRPr b="1"/>
          </a:p>
        </p:txBody>
      </p:sp>
      <p:pic>
        <p:nvPicPr>
          <p:cNvPr id="343" name="Google Shape;343;p38"/>
          <p:cNvPicPr preferRelativeResize="0"/>
          <p:nvPr/>
        </p:nvPicPr>
        <p:blipFill rotWithShape="1">
          <a:blip r:embed="rId3">
            <a:alphaModFix/>
          </a:blip>
          <a:srcRect b="3135" l="26256" r="7971" t="19242"/>
          <a:stretch/>
        </p:blipFill>
        <p:spPr>
          <a:xfrm>
            <a:off x="412400" y="1723100"/>
            <a:ext cx="3507226" cy="2405050"/>
          </a:xfrm>
          <a:prstGeom prst="rect">
            <a:avLst/>
          </a:prstGeom>
          <a:noFill/>
          <a:ln>
            <a:noFill/>
          </a:ln>
        </p:spPr>
      </p:pic>
      <p:sp>
        <p:nvSpPr>
          <p:cNvPr id="344" name="Google Shape;344;p38"/>
          <p:cNvSpPr txBox="1"/>
          <p:nvPr/>
        </p:nvSpPr>
        <p:spPr>
          <a:xfrm>
            <a:off x="311975" y="857938"/>
            <a:ext cx="5727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Scatter plot</a:t>
            </a:r>
            <a:r>
              <a:rPr lang="en"/>
              <a:t>: </a:t>
            </a:r>
            <a:br>
              <a:rPr lang="en"/>
            </a:br>
            <a:r>
              <a:rPr lang="en"/>
              <a:t>investigating relationships, build segmentation</a:t>
            </a:r>
            <a:endParaRPr/>
          </a:p>
        </p:txBody>
      </p:sp>
      <p:pic>
        <p:nvPicPr>
          <p:cNvPr id="345" name="Google Shape;345;p38"/>
          <p:cNvPicPr preferRelativeResize="0"/>
          <p:nvPr/>
        </p:nvPicPr>
        <p:blipFill rotWithShape="1">
          <a:blip r:embed="rId4">
            <a:alphaModFix/>
          </a:blip>
          <a:srcRect b="0" l="0" r="0" t="5767"/>
          <a:stretch/>
        </p:blipFill>
        <p:spPr>
          <a:xfrm>
            <a:off x="4888375" y="1927825"/>
            <a:ext cx="3878799" cy="2034599"/>
          </a:xfrm>
          <a:prstGeom prst="rect">
            <a:avLst/>
          </a:prstGeom>
          <a:noFill/>
          <a:ln>
            <a:noFill/>
          </a:ln>
        </p:spPr>
      </p:pic>
      <p:sp>
        <p:nvSpPr>
          <p:cNvPr id="346" name="Google Shape;346;p38"/>
          <p:cNvSpPr txBox="1"/>
          <p:nvPr/>
        </p:nvSpPr>
        <p:spPr>
          <a:xfrm>
            <a:off x="4888375" y="857938"/>
            <a:ext cx="5727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Scatter plot: </a:t>
            </a:r>
            <a:br>
              <a:rPr lang="en"/>
            </a:br>
            <a:r>
              <a:rPr lang="en"/>
              <a:t>Observe a distribution over one dimension</a:t>
            </a:r>
            <a:endParaRPr/>
          </a:p>
        </p:txBody>
      </p:sp>
      <p:sp>
        <p:nvSpPr>
          <p:cNvPr id="347" name="Google Shape;347;p38"/>
          <p:cNvSpPr txBox="1"/>
          <p:nvPr/>
        </p:nvSpPr>
        <p:spPr>
          <a:xfrm>
            <a:off x="367975" y="4333125"/>
            <a:ext cx="3759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rPr>
              <a:t>Make sure you handle to outlier to make your chart visible.</a:t>
            </a:r>
            <a:endParaRPr sz="1000">
              <a:solidFill>
                <a:srgbClr val="666666"/>
              </a:solidFill>
            </a:endParaRPr>
          </a:p>
        </p:txBody>
      </p:sp>
      <p:sp>
        <p:nvSpPr>
          <p:cNvPr id="348" name="Google Shape;348;p38"/>
          <p:cNvSpPr txBox="1"/>
          <p:nvPr/>
        </p:nvSpPr>
        <p:spPr>
          <a:xfrm>
            <a:off x="5007275" y="4213550"/>
            <a:ext cx="3759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rPr>
              <a:t>Also handle outliers, and understand that this is one dimensional point of view.</a:t>
            </a:r>
            <a:endParaRPr sz="1000">
              <a:solidFill>
                <a:srgbClr val="666666"/>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p39"/>
          <p:cNvPicPr preferRelativeResize="0"/>
          <p:nvPr/>
        </p:nvPicPr>
        <p:blipFill rotWithShape="1">
          <a:blip r:embed="rId3">
            <a:alphaModFix/>
          </a:blip>
          <a:srcRect b="0" l="16791" r="0" t="10088"/>
          <a:stretch/>
        </p:blipFill>
        <p:spPr>
          <a:xfrm>
            <a:off x="463925" y="1503825"/>
            <a:ext cx="4003924" cy="2999725"/>
          </a:xfrm>
          <a:prstGeom prst="rect">
            <a:avLst/>
          </a:prstGeom>
          <a:noFill/>
          <a:ln>
            <a:noFill/>
          </a:ln>
        </p:spPr>
      </p:pic>
      <p:sp>
        <p:nvSpPr>
          <p:cNvPr id="354" name="Google Shape;354;p39"/>
          <p:cNvSpPr txBox="1"/>
          <p:nvPr/>
        </p:nvSpPr>
        <p:spPr>
          <a:xfrm>
            <a:off x="367975" y="1036163"/>
            <a:ext cx="5727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Map</a:t>
            </a:r>
            <a:r>
              <a:rPr lang="en"/>
              <a:t>: </a:t>
            </a:r>
            <a:br>
              <a:rPr lang="en"/>
            </a:br>
            <a:endParaRPr/>
          </a:p>
        </p:txBody>
      </p:sp>
      <p:sp>
        <p:nvSpPr>
          <p:cNvPr id="355" name="Google Shape;355;p39"/>
          <p:cNvSpPr txBox="1"/>
          <p:nvPr/>
        </p:nvSpPr>
        <p:spPr>
          <a:xfrm>
            <a:off x="367975" y="367975"/>
            <a:ext cx="460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Select appropriate charts</a:t>
            </a:r>
            <a:endParaRPr b="1"/>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59" name="Shape 359"/>
        <p:cNvGrpSpPr/>
        <p:nvPr/>
      </p:nvGrpSpPr>
      <p:grpSpPr>
        <a:xfrm>
          <a:off x="0" y="0"/>
          <a:ext cx="0" cy="0"/>
          <a:chOff x="0" y="0"/>
          <a:chExt cx="0" cy="0"/>
        </a:xfrm>
      </p:grpSpPr>
      <p:pic>
        <p:nvPicPr>
          <p:cNvPr id="360" name="Google Shape;360;p40"/>
          <p:cNvPicPr preferRelativeResize="0"/>
          <p:nvPr/>
        </p:nvPicPr>
        <p:blipFill>
          <a:blip r:embed="rId3">
            <a:alphaModFix/>
          </a:blip>
          <a:stretch>
            <a:fillRect/>
          </a:stretch>
        </p:blipFill>
        <p:spPr>
          <a:xfrm>
            <a:off x="424650" y="0"/>
            <a:ext cx="8326837" cy="51237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64" name="Shape 364"/>
        <p:cNvGrpSpPr/>
        <p:nvPr/>
      </p:nvGrpSpPr>
      <p:grpSpPr>
        <a:xfrm>
          <a:off x="0" y="0"/>
          <a:ext cx="0" cy="0"/>
          <a:chOff x="0" y="0"/>
          <a:chExt cx="0" cy="0"/>
        </a:xfrm>
      </p:grpSpPr>
      <p:pic>
        <p:nvPicPr>
          <p:cNvPr descr="Subscribe and 🔔 to the BBC 👉 https://bit.ly/BBCYouTubeSub&#10;Watch the BBC first on iPlayer 👉 https://bbc.in/iPlayer-Home More about this programme: http://www.bbc.co.uk/programmes/b00wgq0l &#10;Hans Rosling's famous lectures combine enormous quantities of public data with a sport's commentator's style to reveal the story of the world's past, present and future development. Now he explores stats in a way he has never done before - using augmented reality animation. In this spectacular section of 'The Joy of Stats' he tells the story of the world in 200 countries over 200 years using 120,000 numbers - in just four minutes. Plotting life expectancy against income for every country since 1810, Hans shows how the world we live in is radically different from the world most of us imagine.&#10;&#10;#bbc&#10;All our TV channels and S4C are available to watch live through BBC iPlayer, although some programmes may not be available to stream online due to rights. If you would like to read more on what types of programmes are available to watch live, check the 'Are all programmes that are broadcast available on BBC iPlayer?' FAQ 👉 https://bbc.in/2m8ks6v." id="365" name="Google Shape;365;p41" title="Hans Rosling's 200 Countries, 200 Years, 4 Minutes - The Joy of Stats - BBC Four">
            <a:hlinkClick r:id="rId3"/>
          </p:cNvPr>
          <p:cNvPicPr preferRelativeResize="0"/>
          <p:nvPr/>
        </p:nvPicPr>
        <p:blipFill>
          <a:blip r:embed="rId4">
            <a:alphaModFix/>
          </a:blip>
          <a:stretch>
            <a:fillRect/>
          </a:stretch>
        </p:blipFill>
        <p:spPr>
          <a:xfrm>
            <a:off x="1005800" y="0"/>
            <a:ext cx="6857992"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000"/>
                                        <p:tgtEl>
                                          <p:spTgt spid="3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6"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44087" y="273725"/>
            <a:ext cx="4507899" cy="4507899"/>
          </a:xfrm>
          <a:prstGeom prst="rect">
            <a:avLst/>
          </a:prstGeom>
          <a:noFill/>
          <a:ln>
            <a:noFill/>
          </a:ln>
        </p:spPr>
      </p:pic>
      <p:pic>
        <p:nvPicPr>
          <p:cNvPr id="68" name="Google Shape;68;p15"/>
          <p:cNvPicPr preferRelativeResize="0"/>
          <p:nvPr/>
        </p:nvPicPr>
        <p:blipFill>
          <a:blip r:embed="rId4">
            <a:alphaModFix/>
          </a:blip>
          <a:stretch>
            <a:fillRect/>
          </a:stretch>
        </p:blipFill>
        <p:spPr>
          <a:xfrm>
            <a:off x="4551987" y="273725"/>
            <a:ext cx="4509727" cy="450972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id="370" name="Google Shape;370;p42"/>
          <p:cNvPicPr preferRelativeResize="0"/>
          <p:nvPr/>
        </p:nvPicPr>
        <p:blipFill>
          <a:blip r:embed="rId3">
            <a:alphaModFix/>
          </a:blip>
          <a:stretch>
            <a:fillRect/>
          </a:stretch>
        </p:blipFill>
        <p:spPr>
          <a:xfrm>
            <a:off x="-61350" y="0"/>
            <a:ext cx="9205342" cy="5143500"/>
          </a:xfrm>
          <a:prstGeom prst="rect">
            <a:avLst/>
          </a:prstGeom>
          <a:noFill/>
          <a:ln>
            <a:noFill/>
          </a:ln>
        </p:spPr>
      </p:pic>
      <p:sp>
        <p:nvSpPr>
          <p:cNvPr id="371" name="Google Shape;371;p42"/>
          <p:cNvSpPr/>
          <p:nvPr/>
        </p:nvSpPr>
        <p:spPr>
          <a:xfrm>
            <a:off x="-78075" y="-53850"/>
            <a:ext cx="9238800" cy="5251200"/>
          </a:xfrm>
          <a:prstGeom prst="rect">
            <a:avLst/>
          </a:prstGeom>
          <a:solidFill>
            <a:srgbClr val="FFFFFF">
              <a:alpha val="860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2"/>
          <p:cNvSpPr txBox="1"/>
          <p:nvPr>
            <p:ph type="ctrTitle"/>
          </p:nvPr>
        </p:nvSpPr>
        <p:spPr>
          <a:xfrm>
            <a:off x="388283" y="928300"/>
            <a:ext cx="8520600" cy="20526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solidFill>
                  <a:srgbClr val="4A86E8"/>
                </a:solidFill>
                <a:latin typeface="Lato"/>
                <a:ea typeface="Lato"/>
                <a:cs typeface="Lato"/>
                <a:sym typeface="Lato"/>
              </a:rPr>
              <a:t>Let’s get started with Tableau</a:t>
            </a:r>
            <a:endParaRPr>
              <a:solidFill>
                <a:srgbClr val="4A86E8"/>
              </a:solidFill>
              <a:latin typeface="Lato"/>
              <a:ea typeface="Lato"/>
              <a:cs typeface="Lato"/>
              <a:sym typeface="Lato"/>
            </a:endParaRPr>
          </a:p>
          <a:p>
            <a:pPr indent="0" lvl="0" marL="0" rtl="0" algn="l">
              <a:spcBef>
                <a:spcPts val="0"/>
              </a:spcBef>
              <a:spcAft>
                <a:spcPts val="0"/>
              </a:spcAft>
              <a:buNone/>
            </a:pPr>
            <a:r>
              <a:rPr lang="en" sz="2000">
                <a:solidFill>
                  <a:schemeClr val="dk2"/>
                </a:solidFill>
                <a:latin typeface="Lato"/>
                <a:ea typeface="Lato"/>
                <a:cs typeface="Lato"/>
                <a:sym typeface="Lato"/>
              </a:rPr>
              <a:t>Building your first charts</a:t>
            </a:r>
            <a:endParaRPr sz="2000">
              <a:solidFill>
                <a:schemeClr val="dk2"/>
              </a:solidFill>
              <a:latin typeface="Lato"/>
              <a:ea typeface="Lato"/>
              <a:cs typeface="Lato"/>
              <a:sym typeface="Lato"/>
            </a:endParaRPr>
          </a:p>
        </p:txBody>
      </p:sp>
      <p:sp>
        <p:nvSpPr>
          <p:cNvPr id="373" name="Google Shape;373;p42"/>
          <p:cNvSpPr txBox="1"/>
          <p:nvPr/>
        </p:nvSpPr>
        <p:spPr>
          <a:xfrm>
            <a:off x="7887375" y="4602500"/>
            <a:ext cx="1021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datatipsy</a:t>
            </a:r>
            <a:endParaRPr sz="16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Let’s get started : Install Tableau Desktop</a:t>
            </a:r>
            <a:endParaRPr/>
          </a:p>
        </p:txBody>
      </p:sp>
      <p:pic>
        <p:nvPicPr>
          <p:cNvPr id="379" name="Google Shape;379;p43"/>
          <p:cNvPicPr preferRelativeResize="0"/>
          <p:nvPr/>
        </p:nvPicPr>
        <p:blipFill>
          <a:blip r:embed="rId3">
            <a:alphaModFix/>
          </a:blip>
          <a:stretch>
            <a:fillRect/>
          </a:stretch>
        </p:blipFill>
        <p:spPr>
          <a:xfrm>
            <a:off x="1450100" y="1607525"/>
            <a:ext cx="6441600" cy="2953451"/>
          </a:xfrm>
          <a:prstGeom prst="rect">
            <a:avLst/>
          </a:prstGeom>
          <a:noFill/>
          <a:ln>
            <a:noFill/>
          </a:ln>
        </p:spPr>
      </p:pic>
      <p:sp>
        <p:nvSpPr>
          <p:cNvPr id="380" name="Google Shape;380;p43"/>
          <p:cNvSpPr/>
          <p:nvPr/>
        </p:nvSpPr>
        <p:spPr>
          <a:xfrm>
            <a:off x="1561650" y="2887800"/>
            <a:ext cx="1859100" cy="1499700"/>
          </a:xfrm>
          <a:prstGeom prst="roundRect">
            <a:avLst>
              <a:gd fmla="val 16667" name="adj"/>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3"/>
          <p:cNvSpPr txBox="1"/>
          <p:nvPr/>
        </p:nvSpPr>
        <p:spPr>
          <a:xfrm>
            <a:off x="1363350" y="954325"/>
            <a:ext cx="4821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Link: </a:t>
            </a:r>
            <a:r>
              <a:rPr lang="en" sz="1600">
                <a:solidFill>
                  <a:schemeClr val="dk1"/>
                </a:solidFill>
              </a:rPr>
              <a:t>https://www.tableau.com/products/trial</a:t>
            </a:r>
            <a:endParaRPr sz="16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Let’s get started : Install Tableau Desktop</a:t>
            </a:r>
            <a:endParaRPr/>
          </a:p>
        </p:txBody>
      </p:sp>
      <p:pic>
        <p:nvPicPr>
          <p:cNvPr id="387" name="Google Shape;387;p44"/>
          <p:cNvPicPr preferRelativeResize="0"/>
          <p:nvPr/>
        </p:nvPicPr>
        <p:blipFill>
          <a:blip r:embed="rId3">
            <a:alphaModFix/>
          </a:blip>
          <a:stretch>
            <a:fillRect/>
          </a:stretch>
        </p:blipFill>
        <p:spPr>
          <a:xfrm>
            <a:off x="1148575" y="1307850"/>
            <a:ext cx="7187825" cy="31902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Let’s get started : Install Tableau Desktop</a:t>
            </a:r>
            <a:endParaRPr/>
          </a:p>
        </p:txBody>
      </p:sp>
      <p:pic>
        <p:nvPicPr>
          <p:cNvPr id="393" name="Google Shape;393;p45"/>
          <p:cNvPicPr preferRelativeResize="0"/>
          <p:nvPr/>
        </p:nvPicPr>
        <p:blipFill>
          <a:blip r:embed="rId3">
            <a:alphaModFix/>
          </a:blip>
          <a:stretch>
            <a:fillRect/>
          </a:stretch>
        </p:blipFill>
        <p:spPr>
          <a:xfrm>
            <a:off x="1453774" y="1721637"/>
            <a:ext cx="3115125" cy="3082476"/>
          </a:xfrm>
          <a:prstGeom prst="rect">
            <a:avLst/>
          </a:prstGeom>
          <a:noFill/>
          <a:ln>
            <a:noFill/>
          </a:ln>
        </p:spPr>
      </p:pic>
      <p:pic>
        <p:nvPicPr>
          <p:cNvPr id="394" name="Google Shape;394;p45"/>
          <p:cNvPicPr preferRelativeResize="0"/>
          <p:nvPr/>
        </p:nvPicPr>
        <p:blipFill>
          <a:blip r:embed="rId4">
            <a:alphaModFix/>
          </a:blip>
          <a:stretch>
            <a:fillRect/>
          </a:stretch>
        </p:blipFill>
        <p:spPr>
          <a:xfrm>
            <a:off x="4759250" y="1721625"/>
            <a:ext cx="3653031" cy="3141599"/>
          </a:xfrm>
          <a:prstGeom prst="rect">
            <a:avLst/>
          </a:prstGeom>
          <a:noFill/>
          <a:ln>
            <a:noFill/>
          </a:ln>
        </p:spPr>
      </p:pic>
      <p:sp>
        <p:nvSpPr>
          <p:cNvPr id="395" name="Google Shape;395;p45"/>
          <p:cNvSpPr/>
          <p:nvPr/>
        </p:nvSpPr>
        <p:spPr>
          <a:xfrm>
            <a:off x="7371275" y="4355025"/>
            <a:ext cx="1041000" cy="508200"/>
          </a:xfrm>
          <a:prstGeom prst="roundRect">
            <a:avLst>
              <a:gd fmla="val 16667" name="adj"/>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5"/>
          <p:cNvSpPr/>
          <p:nvPr/>
        </p:nvSpPr>
        <p:spPr>
          <a:xfrm>
            <a:off x="1453775" y="3821025"/>
            <a:ext cx="2475000" cy="508200"/>
          </a:xfrm>
          <a:prstGeom prst="roundRect">
            <a:avLst>
              <a:gd fmla="val 16667" name="adj"/>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5"/>
          <p:cNvSpPr txBox="1"/>
          <p:nvPr/>
        </p:nvSpPr>
        <p:spPr>
          <a:xfrm>
            <a:off x="1363350" y="954325"/>
            <a:ext cx="482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After installation, Fill out Trial Registration form to get start</a:t>
            </a:r>
            <a:endParaRPr sz="1600">
              <a:solidFill>
                <a:schemeClr val="lt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Let’s get started : Super store data</a:t>
            </a:r>
            <a:endParaRPr/>
          </a:p>
        </p:txBody>
      </p:sp>
      <p:sp>
        <p:nvSpPr>
          <p:cNvPr id="403" name="Google Shape;403;p46"/>
          <p:cNvSpPr txBox="1"/>
          <p:nvPr>
            <p:ph idx="1" type="body"/>
          </p:nvPr>
        </p:nvSpPr>
        <p:spPr>
          <a:xfrm>
            <a:off x="1199250" y="886475"/>
            <a:ext cx="8242200" cy="185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Download Data set :  </a:t>
            </a:r>
            <a:endParaRPr/>
          </a:p>
          <a:p>
            <a:pPr indent="-342900" lvl="0" marL="457200" rtl="0" algn="l">
              <a:spcBef>
                <a:spcPts val="1200"/>
              </a:spcBef>
              <a:spcAft>
                <a:spcPts val="0"/>
              </a:spcAft>
              <a:buSzPts val="1800"/>
              <a:buChar char="●"/>
            </a:pPr>
            <a:r>
              <a:rPr lang="en"/>
              <a:t>Super store Orders</a:t>
            </a:r>
            <a:endParaRPr/>
          </a:p>
          <a:p>
            <a:pPr indent="-342900" lvl="0" marL="457200" rtl="0" algn="l">
              <a:spcBef>
                <a:spcPts val="0"/>
              </a:spcBef>
              <a:spcAft>
                <a:spcPts val="0"/>
              </a:spcAft>
              <a:buSzPts val="1800"/>
              <a:buChar char="●"/>
            </a:pPr>
            <a:r>
              <a:rPr lang="en"/>
              <a:t>Super store People</a:t>
            </a:r>
            <a:endParaRPr/>
          </a:p>
          <a:p>
            <a:pPr indent="-342900" lvl="0" marL="457200" rtl="0" algn="l">
              <a:spcBef>
                <a:spcPts val="0"/>
              </a:spcBef>
              <a:spcAft>
                <a:spcPts val="0"/>
              </a:spcAft>
              <a:buSzPts val="1800"/>
              <a:buChar char="●"/>
            </a:pPr>
            <a:r>
              <a:rPr lang="en"/>
              <a:t>Super store Returns</a:t>
            </a:r>
            <a:endParaRPr/>
          </a:p>
        </p:txBody>
      </p:sp>
      <p:pic>
        <p:nvPicPr>
          <p:cNvPr id="404" name="Google Shape;404;p46"/>
          <p:cNvPicPr preferRelativeResize="0"/>
          <p:nvPr/>
        </p:nvPicPr>
        <p:blipFill>
          <a:blip r:embed="rId3">
            <a:alphaModFix/>
          </a:blip>
          <a:stretch>
            <a:fillRect/>
          </a:stretch>
        </p:blipFill>
        <p:spPr>
          <a:xfrm>
            <a:off x="2098250" y="2498950"/>
            <a:ext cx="4941526" cy="25454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Your first chart: Connecting to Data</a:t>
            </a:r>
            <a:endParaRPr/>
          </a:p>
        </p:txBody>
      </p:sp>
      <p:pic>
        <p:nvPicPr>
          <p:cNvPr id="410" name="Google Shape;410;p47"/>
          <p:cNvPicPr preferRelativeResize="0"/>
          <p:nvPr/>
        </p:nvPicPr>
        <p:blipFill>
          <a:blip r:embed="rId3">
            <a:alphaModFix/>
          </a:blip>
          <a:stretch>
            <a:fillRect/>
          </a:stretch>
        </p:blipFill>
        <p:spPr>
          <a:xfrm>
            <a:off x="1181100" y="1212375"/>
            <a:ext cx="6926418" cy="35308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Your first chart: Navigate Tableau</a:t>
            </a:r>
            <a:endParaRPr/>
          </a:p>
        </p:txBody>
      </p:sp>
      <p:pic>
        <p:nvPicPr>
          <p:cNvPr id="416" name="Google Shape;416;p48"/>
          <p:cNvPicPr preferRelativeResize="0"/>
          <p:nvPr/>
        </p:nvPicPr>
        <p:blipFill>
          <a:blip r:embed="rId3">
            <a:alphaModFix/>
          </a:blip>
          <a:stretch>
            <a:fillRect/>
          </a:stretch>
        </p:blipFill>
        <p:spPr>
          <a:xfrm>
            <a:off x="2255725" y="957800"/>
            <a:ext cx="3723847" cy="4049376"/>
          </a:xfrm>
          <a:prstGeom prst="rect">
            <a:avLst/>
          </a:prstGeom>
          <a:noFill/>
          <a:ln>
            <a:noFill/>
          </a:ln>
        </p:spPr>
      </p:pic>
      <p:sp>
        <p:nvSpPr>
          <p:cNvPr id="417" name="Google Shape;417;p48"/>
          <p:cNvSpPr/>
          <p:nvPr/>
        </p:nvSpPr>
        <p:spPr>
          <a:xfrm>
            <a:off x="2268100" y="929550"/>
            <a:ext cx="1450200" cy="4077600"/>
          </a:xfrm>
          <a:prstGeom prst="roundRect">
            <a:avLst>
              <a:gd fmla="val 16667" name="adj"/>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8"/>
          <p:cNvSpPr/>
          <p:nvPr/>
        </p:nvSpPr>
        <p:spPr>
          <a:xfrm>
            <a:off x="3718300" y="2045000"/>
            <a:ext cx="1227000" cy="1404300"/>
          </a:xfrm>
          <a:prstGeom prst="roundRect">
            <a:avLst>
              <a:gd fmla="val 16667" name="adj"/>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8"/>
          <p:cNvSpPr/>
          <p:nvPr/>
        </p:nvSpPr>
        <p:spPr>
          <a:xfrm>
            <a:off x="3751150" y="1437800"/>
            <a:ext cx="1161300" cy="607200"/>
          </a:xfrm>
          <a:prstGeom prst="roundRect">
            <a:avLst>
              <a:gd fmla="val 16667" name="adj"/>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8"/>
          <p:cNvSpPr/>
          <p:nvPr/>
        </p:nvSpPr>
        <p:spPr>
          <a:xfrm>
            <a:off x="4945300" y="957800"/>
            <a:ext cx="1102800" cy="554400"/>
          </a:xfrm>
          <a:prstGeom prst="roundRect">
            <a:avLst>
              <a:gd fmla="val 16667" name="adj"/>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8"/>
          <p:cNvSpPr txBox="1"/>
          <p:nvPr>
            <p:ph idx="1" type="body"/>
          </p:nvPr>
        </p:nvSpPr>
        <p:spPr>
          <a:xfrm>
            <a:off x="6184575" y="957800"/>
            <a:ext cx="2553300" cy="18525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a:p>
          <a:p>
            <a:pPr indent="-342900" lvl="0" marL="457200" rtl="0" algn="l">
              <a:spcBef>
                <a:spcPts val="1200"/>
              </a:spcBef>
              <a:spcAft>
                <a:spcPts val="0"/>
              </a:spcAft>
              <a:buSzPts val="1800"/>
              <a:buChar char="●"/>
            </a:pPr>
            <a:r>
              <a:rPr lang="en"/>
              <a:t>Data pane</a:t>
            </a:r>
            <a:endParaRPr/>
          </a:p>
          <a:p>
            <a:pPr indent="-342900" lvl="0" marL="457200" rtl="0" algn="l">
              <a:spcBef>
                <a:spcPts val="0"/>
              </a:spcBef>
              <a:spcAft>
                <a:spcPts val="0"/>
              </a:spcAft>
              <a:buSzPts val="1800"/>
              <a:buChar char="●"/>
            </a:pPr>
            <a:r>
              <a:rPr lang="en"/>
              <a:t>Columns &amp; Rows</a:t>
            </a:r>
            <a:endParaRPr/>
          </a:p>
          <a:p>
            <a:pPr indent="-342900" lvl="0" marL="457200" rtl="0" algn="l">
              <a:spcBef>
                <a:spcPts val="0"/>
              </a:spcBef>
              <a:spcAft>
                <a:spcPts val="0"/>
              </a:spcAft>
              <a:buSzPts val="1800"/>
              <a:buChar char="●"/>
            </a:pPr>
            <a:r>
              <a:rPr lang="en"/>
              <a:t>Filters</a:t>
            </a:r>
            <a:endParaRPr/>
          </a:p>
          <a:p>
            <a:pPr indent="-342900" lvl="0" marL="457200" rtl="0" algn="l">
              <a:spcBef>
                <a:spcPts val="0"/>
              </a:spcBef>
              <a:spcAft>
                <a:spcPts val="0"/>
              </a:spcAft>
              <a:buSzPts val="1800"/>
              <a:buChar char="●"/>
            </a:pPr>
            <a:r>
              <a:rPr lang="en"/>
              <a:t>Marks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Your first chart: Get familiar and just try it!</a:t>
            </a:r>
            <a:endParaRPr/>
          </a:p>
        </p:txBody>
      </p:sp>
      <p:sp>
        <p:nvSpPr>
          <p:cNvPr id="427" name="Google Shape;427;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Try dragging something from datapane to Columns &amp; Rows</a:t>
            </a:r>
            <a:endParaRPr sz="1700"/>
          </a:p>
          <a:p>
            <a:pPr indent="-336550" lvl="0" marL="457200" rtl="0" algn="l">
              <a:spcBef>
                <a:spcPts val="0"/>
              </a:spcBef>
              <a:spcAft>
                <a:spcPts val="0"/>
              </a:spcAft>
              <a:buSzPts val="1700"/>
              <a:buChar char="-"/>
            </a:pPr>
            <a:r>
              <a:rPr lang="en" sz="1700"/>
              <a:t>Basic barchart</a:t>
            </a:r>
            <a:endParaRPr sz="1700"/>
          </a:p>
          <a:p>
            <a:pPr indent="-336550" lvl="0" marL="457200" rtl="0" algn="l">
              <a:spcBef>
                <a:spcPts val="0"/>
              </a:spcBef>
              <a:spcAft>
                <a:spcPts val="0"/>
              </a:spcAft>
              <a:buSzPts val="1700"/>
              <a:buChar char="-"/>
            </a:pPr>
            <a:r>
              <a:rPr lang="en" sz="1700"/>
              <a:t>Calculate field </a:t>
            </a:r>
            <a:endParaRPr sz="1700"/>
          </a:p>
          <a:p>
            <a:pPr indent="-336550" lvl="0" marL="457200" rtl="0" algn="l">
              <a:spcBef>
                <a:spcPts val="0"/>
              </a:spcBef>
              <a:spcAft>
                <a:spcPts val="0"/>
              </a:spcAft>
              <a:buSzPts val="1700"/>
              <a:buChar char="-"/>
            </a:pPr>
            <a:r>
              <a:rPr lang="en" sz="1700"/>
              <a:t>Adding colors</a:t>
            </a:r>
            <a:endParaRPr sz="1700"/>
          </a:p>
          <a:p>
            <a:pPr indent="-336550" lvl="0" marL="457200" rtl="0" algn="l">
              <a:spcBef>
                <a:spcPts val="0"/>
              </a:spcBef>
              <a:spcAft>
                <a:spcPts val="0"/>
              </a:spcAft>
              <a:buSzPts val="1700"/>
              <a:buChar char="-"/>
            </a:pPr>
            <a:r>
              <a:rPr lang="en" sz="1700"/>
              <a:t>Adding Labels &amp; Format</a:t>
            </a:r>
            <a:endParaRPr sz="1700"/>
          </a:p>
          <a:p>
            <a:pPr indent="-336550" lvl="0" marL="457200" rtl="0" algn="l">
              <a:spcBef>
                <a:spcPts val="0"/>
              </a:spcBef>
              <a:spcAft>
                <a:spcPts val="0"/>
              </a:spcAft>
              <a:buSzPts val="1700"/>
              <a:buChar char="-"/>
            </a:pPr>
            <a:r>
              <a:rPr lang="en" sz="1700"/>
              <a:t>Exporting your worksheet</a:t>
            </a:r>
            <a:endParaRPr sz="17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Your first chart: Get familiar and just try it!</a:t>
            </a:r>
            <a:endParaRPr/>
          </a:p>
        </p:txBody>
      </p:sp>
      <p:pic>
        <p:nvPicPr>
          <p:cNvPr id="433" name="Google Shape;433;p50"/>
          <p:cNvPicPr preferRelativeResize="0"/>
          <p:nvPr/>
        </p:nvPicPr>
        <p:blipFill>
          <a:blip r:embed="rId3">
            <a:alphaModFix/>
          </a:blip>
          <a:stretch>
            <a:fillRect/>
          </a:stretch>
        </p:blipFill>
        <p:spPr>
          <a:xfrm>
            <a:off x="2404450" y="1152625"/>
            <a:ext cx="4132674" cy="364385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Your first chart: 7 minutes problem</a:t>
            </a:r>
            <a:endParaRPr/>
          </a:p>
        </p:txBody>
      </p:sp>
      <p:sp>
        <p:nvSpPr>
          <p:cNvPr id="439" name="Google Shape;439;p51"/>
          <p:cNvSpPr txBox="1"/>
          <p:nvPr>
            <p:ph idx="1" type="body"/>
          </p:nvPr>
        </p:nvSpPr>
        <p:spPr>
          <a:xfrm>
            <a:off x="1297500" y="1116150"/>
            <a:ext cx="7038900" cy="29112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b="1" lang="en" sz="1700"/>
              <a:t>Create bar chart </a:t>
            </a:r>
            <a:endParaRPr b="1" sz="1700"/>
          </a:p>
          <a:p>
            <a:pPr indent="-336550" lvl="0" marL="457200" rtl="0" algn="l">
              <a:spcBef>
                <a:spcPts val="1200"/>
              </a:spcBef>
              <a:spcAft>
                <a:spcPts val="0"/>
              </a:spcAft>
              <a:buSzPts val="1700"/>
              <a:buChar char="●"/>
            </a:pPr>
            <a:r>
              <a:rPr lang="en" sz="1700"/>
              <a:t>Separated bar of </a:t>
            </a:r>
            <a:r>
              <a:rPr b="1" lang="en" sz="1700">
                <a:solidFill>
                  <a:srgbClr val="FF9900"/>
                </a:solidFill>
              </a:rPr>
              <a:t>Total Cost</a:t>
            </a:r>
            <a:r>
              <a:rPr lang="en" sz="1700"/>
              <a:t>  by </a:t>
            </a:r>
            <a:r>
              <a:rPr b="1" lang="en" sz="1700"/>
              <a:t>Region</a:t>
            </a:r>
            <a:endParaRPr b="1" sz="1700"/>
          </a:p>
          <a:p>
            <a:pPr indent="-336550" lvl="0" marL="457200" rtl="0" algn="l">
              <a:spcBef>
                <a:spcPts val="0"/>
              </a:spcBef>
              <a:spcAft>
                <a:spcPts val="0"/>
              </a:spcAft>
              <a:buSzPts val="1700"/>
              <a:buChar char="●"/>
            </a:pPr>
            <a:r>
              <a:rPr lang="en" sz="1700"/>
              <a:t>Fill color by </a:t>
            </a:r>
            <a:r>
              <a:rPr b="1" lang="en" sz="1700"/>
              <a:t>Category</a:t>
            </a:r>
            <a:endParaRPr b="1" sz="1700"/>
          </a:p>
          <a:p>
            <a:pPr indent="-336550" lvl="0" marL="457200" rtl="0" algn="l">
              <a:spcBef>
                <a:spcPts val="0"/>
              </a:spcBef>
              <a:spcAft>
                <a:spcPts val="0"/>
              </a:spcAft>
              <a:buSzPts val="1700"/>
              <a:buChar char="●"/>
            </a:pPr>
            <a:r>
              <a:rPr lang="en" sz="1700"/>
              <a:t>Label with </a:t>
            </a:r>
            <a:r>
              <a:rPr b="1" lang="en" sz="1700">
                <a:solidFill>
                  <a:srgbClr val="FF9900"/>
                </a:solidFill>
              </a:rPr>
              <a:t>Average cost per unit</a:t>
            </a:r>
            <a:endParaRPr b="1" sz="1700">
              <a:solidFill>
                <a:srgbClr val="FF9900"/>
              </a:solidFill>
            </a:endParaRPr>
          </a:p>
          <a:p>
            <a:pPr indent="-336550" lvl="0" marL="457200" rtl="0" algn="l">
              <a:spcBef>
                <a:spcPts val="0"/>
              </a:spcBef>
              <a:spcAft>
                <a:spcPts val="0"/>
              </a:spcAft>
              <a:buSzPts val="1700"/>
              <a:buChar char="●"/>
            </a:pPr>
            <a:r>
              <a:rPr lang="en" sz="1700"/>
              <a:t>Export Image</a:t>
            </a:r>
            <a:endParaRPr sz="1700"/>
          </a:p>
          <a:p>
            <a:pPr indent="0" lvl="0" marL="0" rtl="0" algn="l">
              <a:spcBef>
                <a:spcPts val="1200"/>
              </a:spcBef>
              <a:spcAft>
                <a:spcPts val="0"/>
              </a:spcAft>
              <a:buNone/>
            </a:pPr>
            <a:r>
              <a:t/>
            </a:r>
            <a:endParaRPr sz="1700"/>
          </a:p>
          <a:p>
            <a:pPr indent="0" lvl="0" marL="0" rtl="0" algn="l">
              <a:spcBef>
                <a:spcPts val="1200"/>
              </a:spcBef>
              <a:spcAft>
                <a:spcPts val="1200"/>
              </a:spcAft>
              <a:buNone/>
            </a:pPr>
            <a:r>
              <a:rPr lang="en" sz="1700"/>
              <a:t>Hint: </a:t>
            </a:r>
            <a:r>
              <a:rPr b="1" lang="en" sz="1700"/>
              <a:t>Cost = ? - ?</a:t>
            </a:r>
            <a:endParaRPr b="1" sz="1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id="73" name="Google Shape;73;p16"/>
          <p:cNvPicPr preferRelativeResize="0"/>
          <p:nvPr/>
        </p:nvPicPr>
        <p:blipFill>
          <a:blip r:embed="rId3">
            <a:alphaModFix/>
          </a:blip>
          <a:stretch>
            <a:fillRect/>
          </a:stretch>
        </p:blipFill>
        <p:spPr>
          <a:xfrm>
            <a:off x="-61350" y="0"/>
            <a:ext cx="9205342" cy="5143500"/>
          </a:xfrm>
          <a:prstGeom prst="rect">
            <a:avLst/>
          </a:prstGeom>
          <a:noFill/>
          <a:ln>
            <a:noFill/>
          </a:ln>
        </p:spPr>
      </p:pic>
      <p:sp>
        <p:nvSpPr>
          <p:cNvPr id="74" name="Google Shape;74;p16"/>
          <p:cNvSpPr/>
          <p:nvPr/>
        </p:nvSpPr>
        <p:spPr>
          <a:xfrm>
            <a:off x="-78075" y="-53850"/>
            <a:ext cx="9238800" cy="5251200"/>
          </a:xfrm>
          <a:prstGeom prst="rect">
            <a:avLst/>
          </a:prstGeom>
          <a:solidFill>
            <a:srgbClr val="FFFFFF">
              <a:alpha val="860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6"/>
          <p:cNvSpPr txBox="1"/>
          <p:nvPr>
            <p:ph type="ctrTitle"/>
          </p:nvPr>
        </p:nvSpPr>
        <p:spPr>
          <a:xfrm>
            <a:off x="388283" y="928300"/>
            <a:ext cx="8520600" cy="2052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4A86E8"/>
                </a:solidFill>
                <a:latin typeface="Lato"/>
                <a:ea typeface="Lato"/>
                <a:cs typeface="Lato"/>
                <a:sym typeface="Lato"/>
              </a:rPr>
              <a:t>Introduction to Tableau</a:t>
            </a:r>
            <a:endParaRPr>
              <a:solidFill>
                <a:srgbClr val="4A86E8"/>
              </a:solidFill>
              <a:latin typeface="Lato"/>
              <a:ea typeface="Lato"/>
              <a:cs typeface="Lato"/>
              <a:sym typeface="Lato"/>
            </a:endParaRPr>
          </a:p>
          <a:p>
            <a:pPr indent="0" lvl="0" marL="0" rtl="0" algn="l">
              <a:spcBef>
                <a:spcPts val="0"/>
              </a:spcBef>
              <a:spcAft>
                <a:spcPts val="0"/>
              </a:spcAft>
              <a:buNone/>
            </a:pPr>
            <a:r>
              <a:rPr lang="en" sz="2000">
                <a:solidFill>
                  <a:schemeClr val="dk2"/>
                </a:solidFill>
                <a:latin typeface="Lato"/>
                <a:ea typeface="Lato"/>
                <a:cs typeface="Lato"/>
                <a:sym typeface="Lato"/>
              </a:rPr>
              <a:t>Road to a visualization Jedi</a:t>
            </a:r>
            <a:endParaRPr sz="2000">
              <a:solidFill>
                <a:schemeClr val="dk2"/>
              </a:solidFill>
              <a:latin typeface="Lato"/>
              <a:ea typeface="Lato"/>
              <a:cs typeface="Lato"/>
              <a:sym typeface="Lato"/>
            </a:endParaRPr>
          </a:p>
        </p:txBody>
      </p:sp>
      <p:sp>
        <p:nvSpPr>
          <p:cNvPr id="76" name="Google Shape;76;p16"/>
          <p:cNvSpPr txBox="1"/>
          <p:nvPr/>
        </p:nvSpPr>
        <p:spPr>
          <a:xfrm>
            <a:off x="7887375" y="4602500"/>
            <a:ext cx="1021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datatipsy</a:t>
            </a:r>
            <a:endParaRPr sz="16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Joining, Relationships &amp; Dual Axis</a:t>
            </a:r>
            <a:endParaRPr/>
          </a:p>
        </p:txBody>
      </p:sp>
      <p:pic>
        <p:nvPicPr>
          <p:cNvPr id="445" name="Google Shape;445;p52"/>
          <p:cNvPicPr preferRelativeResize="0"/>
          <p:nvPr/>
        </p:nvPicPr>
        <p:blipFill>
          <a:blip r:embed="rId3">
            <a:alphaModFix/>
          </a:blip>
          <a:stretch>
            <a:fillRect/>
          </a:stretch>
        </p:blipFill>
        <p:spPr>
          <a:xfrm>
            <a:off x="1447175" y="1245875"/>
            <a:ext cx="6069801" cy="34142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Joining, Relationships &amp; Dual Axis</a:t>
            </a:r>
            <a:endParaRPr/>
          </a:p>
        </p:txBody>
      </p:sp>
      <p:pic>
        <p:nvPicPr>
          <p:cNvPr id="451" name="Google Shape;451;p53"/>
          <p:cNvPicPr preferRelativeResize="0"/>
          <p:nvPr/>
        </p:nvPicPr>
        <p:blipFill>
          <a:blip r:embed="rId3">
            <a:alphaModFix/>
          </a:blip>
          <a:stretch>
            <a:fillRect/>
          </a:stretch>
        </p:blipFill>
        <p:spPr>
          <a:xfrm>
            <a:off x="1371850" y="1196300"/>
            <a:ext cx="6597425" cy="34601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Joining vs Relationships</a:t>
            </a:r>
            <a:endParaRPr/>
          </a:p>
        </p:txBody>
      </p:sp>
      <p:pic>
        <p:nvPicPr>
          <p:cNvPr id="457" name="Google Shape;457;p54"/>
          <p:cNvPicPr preferRelativeResize="0"/>
          <p:nvPr/>
        </p:nvPicPr>
        <p:blipFill>
          <a:blip r:embed="rId3">
            <a:alphaModFix/>
          </a:blip>
          <a:stretch>
            <a:fillRect/>
          </a:stretch>
        </p:blipFill>
        <p:spPr>
          <a:xfrm>
            <a:off x="1453775" y="1072375"/>
            <a:ext cx="2586650" cy="1238175"/>
          </a:xfrm>
          <a:prstGeom prst="rect">
            <a:avLst/>
          </a:prstGeom>
          <a:noFill/>
          <a:ln>
            <a:noFill/>
          </a:ln>
        </p:spPr>
      </p:pic>
      <p:pic>
        <p:nvPicPr>
          <p:cNvPr id="458" name="Google Shape;458;p54"/>
          <p:cNvPicPr preferRelativeResize="0"/>
          <p:nvPr/>
        </p:nvPicPr>
        <p:blipFill>
          <a:blip r:embed="rId4">
            <a:alphaModFix/>
          </a:blip>
          <a:stretch>
            <a:fillRect/>
          </a:stretch>
        </p:blipFill>
        <p:spPr>
          <a:xfrm>
            <a:off x="4961250" y="1482175"/>
            <a:ext cx="1991775" cy="605275"/>
          </a:xfrm>
          <a:prstGeom prst="rect">
            <a:avLst/>
          </a:prstGeom>
          <a:noFill/>
          <a:ln>
            <a:noFill/>
          </a:ln>
        </p:spPr>
      </p:pic>
      <p:cxnSp>
        <p:nvCxnSpPr>
          <p:cNvPr id="459" name="Google Shape;459;p54"/>
          <p:cNvCxnSpPr/>
          <p:nvPr/>
        </p:nvCxnSpPr>
        <p:spPr>
          <a:xfrm flipH="1">
            <a:off x="3346550" y="2330075"/>
            <a:ext cx="892200" cy="1016400"/>
          </a:xfrm>
          <a:prstGeom prst="straightConnector1">
            <a:avLst/>
          </a:prstGeom>
          <a:noFill/>
          <a:ln cap="flat" cmpd="sng" w="38100">
            <a:solidFill>
              <a:schemeClr val="dk2"/>
            </a:solidFill>
            <a:prstDash val="solid"/>
            <a:round/>
            <a:headEnd len="med" w="med" type="none"/>
            <a:tailEnd len="med" w="med" type="triangle"/>
          </a:ln>
        </p:spPr>
      </p:cxnSp>
      <p:cxnSp>
        <p:nvCxnSpPr>
          <p:cNvPr id="460" name="Google Shape;460;p54"/>
          <p:cNvCxnSpPr/>
          <p:nvPr/>
        </p:nvCxnSpPr>
        <p:spPr>
          <a:xfrm>
            <a:off x="4460475" y="2330075"/>
            <a:ext cx="869100" cy="1071900"/>
          </a:xfrm>
          <a:prstGeom prst="straightConnector1">
            <a:avLst/>
          </a:prstGeom>
          <a:noFill/>
          <a:ln cap="flat" cmpd="sng" w="38100">
            <a:solidFill>
              <a:schemeClr val="dk2"/>
            </a:solidFill>
            <a:prstDash val="solid"/>
            <a:round/>
            <a:headEnd len="med" w="med" type="none"/>
            <a:tailEnd len="med" w="med" type="triangle"/>
          </a:ln>
        </p:spPr>
      </p:cxnSp>
      <p:pic>
        <p:nvPicPr>
          <p:cNvPr id="461" name="Google Shape;461;p54"/>
          <p:cNvPicPr preferRelativeResize="0"/>
          <p:nvPr/>
        </p:nvPicPr>
        <p:blipFill>
          <a:blip r:embed="rId5">
            <a:alphaModFix/>
          </a:blip>
          <a:stretch>
            <a:fillRect/>
          </a:stretch>
        </p:blipFill>
        <p:spPr>
          <a:xfrm>
            <a:off x="554695" y="3539200"/>
            <a:ext cx="3287424" cy="1384175"/>
          </a:xfrm>
          <a:prstGeom prst="rect">
            <a:avLst/>
          </a:prstGeom>
          <a:noFill/>
          <a:ln>
            <a:noFill/>
          </a:ln>
        </p:spPr>
      </p:pic>
      <p:pic>
        <p:nvPicPr>
          <p:cNvPr id="462" name="Google Shape;462;p54"/>
          <p:cNvPicPr preferRelativeResize="0"/>
          <p:nvPr/>
        </p:nvPicPr>
        <p:blipFill>
          <a:blip r:embed="rId6">
            <a:alphaModFix/>
          </a:blip>
          <a:stretch>
            <a:fillRect/>
          </a:stretch>
        </p:blipFill>
        <p:spPr>
          <a:xfrm>
            <a:off x="5419875" y="3526000"/>
            <a:ext cx="3287425" cy="1410588"/>
          </a:xfrm>
          <a:prstGeom prst="rect">
            <a:avLst/>
          </a:prstGeom>
          <a:noFill/>
          <a:ln>
            <a:noFill/>
          </a:ln>
        </p:spPr>
      </p:pic>
      <p:sp>
        <p:nvSpPr>
          <p:cNvPr id="463" name="Google Shape;463;p54"/>
          <p:cNvSpPr txBox="1"/>
          <p:nvPr>
            <p:ph idx="1" type="body"/>
          </p:nvPr>
        </p:nvSpPr>
        <p:spPr>
          <a:xfrm>
            <a:off x="1453775" y="2571750"/>
            <a:ext cx="2664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700"/>
              <a:t>Left Join with Region</a:t>
            </a:r>
            <a:endParaRPr sz="1700"/>
          </a:p>
        </p:txBody>
      </p:sp>
      <p:sp>
        <p:nvSpPr>
          <p:cNvPr id="464" name="Google Shape;464;p54"/>
          <p:cNvSpPr txBox="1"/>
          <p:nvPr>
            <p:ph idx="1" type="body"/>
          </p:nvPr>
        </p:nvSpPr>
        <p:spPr>
          <a:xfrm>
            <a:off x="4961250" y="2487875"/>
            <a:ext cx="2664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700"/>
              <a:t>Relationship on </a:t>
            </a:r>
            <a:r>
              <a:rPr b="1" lang="en" sz="1700"/>
              <a:t> Region</a:t>
            </a:r>
            <a:endParaRPr sz="17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J</a:t>
            </a:r>
            <a:r>
              <a:rPr lang="en"/>
              <a:t>oining, Relationships &amp; Dual Axis</a:t>
            </a:r>
            <a:endParaRPr/>
          </a:p>
        </p:txBody>
      </p:sp>
      <p:sp>
        <p:nvSpPr>
          <p:cNvPr id="470" name="Google Shape;470;p55"/>
          <p:cNvSpPr txBox="1"/>
          <p:nvPr>
            <p:ph idx="1" type="body"/>
          </p:nvPr>
        </p:nvSpPr>
        <p:spPr>
          <a:xfrm>
            <a:off x="1371850" y="986250"/>
            <a:ext cx="7772100" cy="3959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1700"/>
              <a:t>Create KPI Charts: </a:t>
            </a:r>
            <a:endParaRPr sz="1700"/>
          </a:p>
          <a:p>
            <a:pPr indent="0" lvl="0" marL="0" rtl="0" algn="l">
              <a:spcBef>
                <a:spcPts val="1200"/>
              </a:spcBef>
              <a:spcAft>
                <a:spcPts val="0"/>
              </a:spcAft>
              <a:buNone/>
            </a:pPr>
            <a:r>
              <a:t/>
            </a:r>
            <a:endParaRPr sz="1700"/>
          </a:p>
          <a:p>
            <a:pPr indent="0" lvl="0" marL="0" rtl="0" algn="l">
              <a:spcBef>
                <a:spcPts val="1200"/>
              </a:spcBef>
              <a:spcAft>
                <a:spcPts val="0"/>
              </a:spcAft>
              <a:buNone/>
            </a:pPr>
            <a:r>
              <a:t/>
            </a:r>
            <a:endParaRPr sz="1700"/>
          </a:p>
          <a:p>
            <a:pPr indent="0" lvl="0" marL="0" rtl="0" algn="l">
              <a:spcBef>
                <a:spcPts val="1200"/>
              </a:spcBef>
              <a:spcAft>
                <a:spcPts val="0"/>
              </a:spcAft>
              <a:buNone/>
            </a:pPr>
            <a:r>
              <a:t/>
            </a:r>
            <a:endParaRPr sz="1700"/>
          </a:p>
          <a:p>
            <a:pPr indent="0" lvl="0" marL="0" rtl="0" algn="l">
              <a:spcBef>
                <a:spcPts val="1200"/>
              </a:spcBef>
              <a:spcAft>
                <a:spcPts val="0"/>
              </a:spcAft>
              <a:buNone/>
            </a:pPr>
            <a:r>
              <a:t/>
            </a:r>
            <a:endParaRPr sz="1700"/>
          </a:p>
          <a:p>
            <a:pPr indent="0" lvl="0" marL="0" rtl="0" algn="l">
              <a:spcBef>
                <a:spcPts val="1200"/>
              </a:spcBef>
              <a:spcAft>
                <a:spcPts val="0"/>
              </a:spcAft>
              <a:buNone/>
            </a:pPr>
            <a:r>
              <a:t/>
            </a:r>
            <a:endParaRPr sz="1700"/>
          </a:p>
          <a:p>
            <a:pPr indent="0" lvl="0" marL="0" rtl="0" algn="l">
              <a:spcBef>
                <a:spcPts val="1200"/>
              </a:spcBef>
              <a:spcAft>
                <a:spcPts val="0"/>
              </a:spcAft>
              <a:buNone/>
            </a:pPr>
            <a:r>
              <a:t/>
            </a:r>
            <a:endParaRPr sz="1700"/>
          </a:p>
          <a:p>
            <a:pPr indent="0" lvl="0" marL="0" rtl="0" algn="l">
              <a:spcBef>
                <a:spcPts val="1200"/>
              </a:spcBef>
              <a:spcAft>
                <a:spcPts val="0"/>
              </a:spcAft>
              <a:buNone/>
            </a:pPr>
            <a:r>
              <a:t/>
            </a:r>
            <a:endParaRPr sz="1700"/>
          </a:p>
          <a:p>
            <a:pPr indent="0" lvl="0" marL="0" rtl="0" algn="l">
              <a:spcBef>
                <a:spcPts val="1200"/>
              </a:spcBef>
              <a:spcAft>
                <a:spcPts val="0"/>
              </a:spcAft>
              <a:buNone/>
            </a:pPr>
            <a:r>
              <a:t/>
            </a:r>
            <a:endParaRPr sz="1700"/>
          </a:p>
          <a:p>
            <a:pPr indent="0" lvl="0" marL="0" rtl="0" algn="l">
              <a:spcBef>
                <a:spcPts val="1200"/>
              </a:spcBef>
              <a:spcAft>
                <a:spcPts val="1200"/>
              </a:spcAft>
              <a:buNone/>
            </a:pPr>
            <a:r>
              <a:rPr lang="en" sz="1700"/>
              <a:t>***Who can pass KPI with only sales from Consumer &amp; </a:t>
            </a:r>
            <a:r>
              <a:rPr lang="en" sz="1700"/>
              <a:t>Corporate</a:t>
            </a:r>
            <a:r>
              <a:rPr lang="en" sz="1700"/>
              <a:t> Segment? (1 min)</a:t>
            </a:r>
            <a:endParaRPr sz="1700"/>
          </a:p>
        </p:txBody>
      </p:sp>
      <p:pic>
        <p:nvPicPr>
          <p:cNvPr id="471" name="Google Shape;471;p55"/>
          <p:cNvPicPr preferRelativeResize="0"/>
          <p:nvPr/>
        </p:nvPicPr>
        <p:blipFill>
          <a:blip r:embed="rId3">
            <a:alphaModFix/>
          </a:blip>
          <a:stretch>
            <a:fillRect/>
          </a:stretch>
        </p:blipFill>
        <p:spPr>
          <a:xfrm>
            <a:off x="1371850" y="1453751"/>
            <a:ext cx="7272501" cy="28773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Joining, Relationships &amp; Dual Axis</a:t>
            </a:r>
            <a:endParaRPr/>
          </a:p>
        </p:txBody>
      </p:sp>
      <p:sp>
        <p:nvSpPr>
          <p:cNvPr id="477" name="Google Shape;477;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Your KPI Charts in 10 minutes</a:t>
            </a:r>
            <a:endParaRPr sz="1800"/>
          </a:p>
          <a:p>
            <a:pPr indent="-342900" lvl="0" marL="457200" rtl="0" algn="l">
              <a:spcBef>
                <a:spcPts val="1200"/>
              </a:spcBef>
              <a:spcAft>
                <a:spcPts val="0"/>
              </a:spcAft>
              <a:buSzPts val="1800"/>
              <a:buAutoNum type="arabicPeriod"/>
            </a:pPr>
            <a:r>
              <a:rPr lang="en" sz="1800"/>
              <a:t>%Margin KPI chart</a:t>
            </a:r>
            <a:endParaRPr sz="1800"/>
          </a:p>
          <a:p>
            <a:pPr indent="-342900" lvl="0" marL="457200" rtl="0" algn="l">
              <a:spcBef>
                <a:spcPts val="0"/>
              </a:spcBef>
              <a:spcAft>
                <a:spcPts val="0"/>
              </a:spcAft>
              <a:buSzPts val="1800"/>
              <a:buAutoNum type="arabicPeriod"/>
            </a:pPr>
            <a:r>
              <a:rPr lang="en" sz="1800"/>
              <a:t>Find Who pass or Fail?</a:t>
            </a:r>
            <a:endParaRPr sz="1800"/>
          </a:p>
          <a:p>
            <a:pPr indent="-342900" lvl="0" marL="457200" rtl="0" algn="l">
              <a:spcBef>
                <a:spcPts val="0"/>
              </a:spcBef>
              <a:spcAft>
                <a:spcPts val="0"/>
              </a:spcAft>
              <a:buSzPts val="1800"/>
              <a:buAutoNum type="arabicPeriod"/>
            </a:pPr>
            <a:r>
              <a:rPr lang="en" sz="1800"/>
              <a:t>Color the graph: </a:t>
            </a:r>
            <a:r>
              <a:rPr lang="en" sz="1800">
                <a:solidFill>
                  <a:srgbClr val="93C47D"/>
                </a:solidFill>
              </a:rPr>
              <a:t>Pass Green</a:t>
            </a:r>
            <a:r>
              <a:rPr lang="en" sz="1800"/>
              <a:t>, </a:t>
            </a:r>
            <a:r>
              <a:rPr lang="en" sz="1800">
                <a:solidFill>
                  <a:srgbClr val="CC0000"/>
                </a:solidFill>
              </a:rPr>
              <a:t>Fail Red</a:t>
            </a:r>
            <a:endParaRPr sz="1800">
              <a:solidFill>
                <a:srgbClr val="CC0000"/>
              </a:solidFill>
            </a:endParaRPr>
          </a:p>
          <a:p>
            <a:pPr indent="0" lvl="0" marL="0" rtl="0" algn="l">
              <a:spcBef>
                <a:spcPts val="1200"/>
              </a:spcBef>
              <a:spcAft>
                <a:spcPts val="0"/>
              </a:spcAft>
              <a:buNone/>
            </a:pPr>
            <a:r>
              <a:t/>
            </a:r>
            <a:endParaRPr sz="1800">
              <a:solidFill>
                <a:srgbClr val="CC0000"/>
              </a:solidFill>
            </a:endParaRPr>
          </a:p>
          <a:p>
            <a:pPr indent="0" lvl="0" marL="0" rtl="0" algn="l">
              <a:spcBef>
                <a:spcPts val="1200"/>
              </a:spcBef>
              <a:spcAft>
                <a:spcPts val="1200"/>
              </a:spcAft>
              <a:buNone/>
            </a:pPr>
            <a:r>
              <a:rPr lang="en" sz="1800"/>
              <a:t>%Margin = Total Profit / Total Sales</a:t>
            </a:r>
            <a:endParaRPr sz="18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Scatter plot, </a:t>
            </a:r>
            <a:r>
              <a:rPr lang="en"/>
              <a:t>Time series, Map &amp; Sorting</a:t>
            </a:r>
            <a:endParaRPr/>
          </a:p>
        </p:txBody>
      </p:sp>
      <p:sp>
        <p:nvSpPr>
          <p:cNvPr id="483" name="Google Shape;483;p57"/>
          <p:cNvSpPr txBox="1"/>
          <p:nvPr>
            <p:ph idx="1" type="body"/>
          </p:nvPr>
        </p:nvSpPr>
        <p:spPr>
          <a:xfrm>
            <a:off x="1371850" y="4533850"/>
            <a:ext cx="7038900" cy="5016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lang="en" sz="1600"/>
              <a:t>Is there a relation between Profit &amp; Sales? What’s about Sales &amp; Quantity? (2 min) </a:t>
            </a:r>
            <a:endParaRPr sz="1600"/>
          </a:p>
        </p:txBody>
      </p:sp>
      <p:pic>
        <p:nvPicPr>
          <p:cNvPr id="484" name="Google Shape;484;p57"/>
          <p:cNvPicPr preferRelativeResize="0"/>
          <p:nvPr/>
        </p:nvPicPr>
        <p:blipFill>
          <a:blip r:embed="rId3">
            <a:alphaModFix/>
          </a:blip>
          <a:stretch>
            <a:fillRect/>
          </a:stretch>
        </p:blipFill>
        <p:spPr>
          <a:xfrm>
            <a:off x="2705575" y="964175"/>
            <a:ext cx="3801249" cy="35696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Scatter plot, Time series, Map &amp; Sorting</a:t>
            </a:r>
            <a:endParaRPr/>
          </a:p>
        </p:txBody>
      </p:sp>
      <p:sp>
        <p:nvSpPr>
          <p:cNvPr id="490" name="Google Shape;490;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91" name="Google Shape;491;p58"/>
          <p:cNvPicPr preferRelativeResize="0"/>
          <p:nvPr/>
        </p:nvPicPr>
        <p:blipFill>
          <a:blip r:embed="rId3">
            <a:alphaModFix/>
          </a:blip>
          <a:stretch>
            <a:fillRect/>
          </a:stretch>
        </p:blipFill>
        <p:spPr>
          <a:xfrm>
            <a:off x="1297500" y="1037750"/>
            <a:ext cx="6682991" cy="3441001"/>
          </a:xfrm>
          <a:prstGeom prst="rect">
            <a:avLst/>
          </a:prstGeom>
          <a:noFill/>
          <a:ln>
            <a:noFill/>
          </a:ln>
        </p:spPr>
      </p:pic>
      <p:sp>
        <p:nvSpPr>
          <p:cNvPr id="492" name="Google Shape;492;p58"/>
          <p:cNvSpPr txBox="1"/>
          <p:nvPr>
            <p:ph idx="1" type="body"/>
          </p:nvPr>
        </p:nvSpPr>
        <p:spPr>
          <a:xfrm>
            <a:off x="1233025" y="4641900"/>
            <a:ext cx="7844400" cy="5016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n" sz="1600"/>
              <a:t>Is there still a </a:t>
            </a:r>
            <a:r>
              <a:rPr lang="en" sz="1600"/>
              <a:t>seasonality</a:t>
            </a:r>
            <a:r>
              <a:rPr lang="en" sz="1600"/>
              <a:t> in monthly level? Which region has the </a:t>
            </a:r>
            <a:r>
              <a:rPr lang="en" sz="1600"/>
              <a:t>strongest</a:t>
            </a:r>
            <a:r>
              <a:rPr lang="en" sz="1600"/>
              <a:t> seasonality? (1 min)</a:t>
            </a:r>
            <a:endParaRPr sz="16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Scatter plot, Time series, Map &amp; Sorting</a:t>
            </a:r>
            <a:endParaRPr/>
          </a:p>
        </p:txBody>
      </p:sp>
      <p:sp>
        <p:nvSpPr>
          <p:cNvPr id="498" name="Google Shape;498;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99" name="Google Shape;499;p59"/>
          <p:cNvPicPr preferRelativeResize="0"/>
          <p:nvPr/>
        </p:nvPicPr>
        <p:blipFill>
          <a:blip r:embed="rId3">
            <a:alphaModFix/>
          </a:blip>
          <a:stretch>
            <a:fillRect/>
          </a:stretch>
        </p:blipFill>
        <p:spPr>
          <a:xfrm>
            <a:off x="1221300" y="993025"/>
            <a:ext cx="6519624" cy="408002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0"/>
          <p:cNvSpPr txBox="1"/>
          <p:nvPr>
            <p:ph type="title"/>
          </p:nvPr>
        </p:nvSpPr>
        <p:spPr>
          <a:xfrm>
            <a:off x="311700" y="268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Dashboard &amp; Storytelling</a:t>
            </a:r>
            <a:endParaRPr/>
          </a:p>
        </p:txBody>
      </p:sp>
      <p:pic>
        <p:nvPicPr>
          <p:cNvPr id="505" name="Google Shape;505;p60"/>
          <p:cNvPicPr preferRelativeResize="0"/>
          <p:nvPr/>
        </p:nvPicPr>
        <p:blipFill>
          <a:blip r:embed="rId3">
            <a:alphaModFix/>
          </a:blip>
          <a:stretch>
            <a:fillRect/>
          </a:stretch>
        </p:blipFill>
        <p:spPr>
          <a:xfrm>
            <a:off x="1455925" y="841575"/>
            <a:ext cx="6441226" cy="4161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Dashboard &amp; Storytelling</a:t>
            </a:r>
            <a:endParaRPr/>
          </a:p>
        </p:txBody>
      </p:sp>
      <p:pic>
        <p:nvPicPr>
          <p:cNvPr id="511" name="Google Shape;511;p61"/>
          <p:cNvPicPr preferRelativeResize="0"/>
          <p:nvPr/>
        </p:nvPicPr>
        <p:blipFill>
          <a:blip r:embed="rId3">
            <a:alphaModFix/>
          </a:blip>
          <a:stretch>
            <a:fillRect/>
          </a:stretch>
        </p:blipFill>
        <p:spPr>
          <a:xfrm>
            <a:off x="1209300" y="1017725"/>
            <a:ext cx="6574180" cy="3820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 I’m Park. Nice to meet you all!</a:t>
            </a:r>
            <a:endParaRPr/>
          </a:p>
        </p:txBody>
      </p:sp>
      <p:sp>
        <p:nvSpPr>
          <p:cNvPr id="82" name="Google Shape;82;p17"/>
          <p:cNvSpPr txBox="1"/>
          <p:nvPr/>
        </p:nvSpPr>
        <p:spPr>
          <a:xfrm>
            <a:off x="4771650" y="907650"/>
            <a:ext cx="713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Experience</a:t>
            </a:r>
            <a:endParaRPr>
              <a:solidFill>
                <a:schemeClr val="lt1"/>
              </a:solidFill>
              <a:latin typeface="Lato"/>
              <a:ea typeface="Lato"/>
              <a:cs typeface="Lato"/>
              <a:sym typeface="Lato"/>
            </a:endParaRPr>
          </a:p>
        </p:txBody>
      </p:sp>
      <p:pic>
        <p:nvPicPr>
          <p:cNvPr id="83" name="Google Shape;83;p17"/>
          <p:cNvPicPr preferRelativeResize="0"/>
          <p:nvPr/>
        </p:nvPicPr>
        <p:blipFill>
          <a:blip r:embed="rId3">
            <a:alphaModFix/>
          </a:blip>
          <a:stretch>
            <a:fillRect/>
          </a:stretch>
        </p:blipFill>
        <p:spPr>
          <a:xfrm>
            <a:off x="4771650" y="1354825"/>
            <a:ext cx="3070049" cy="3523200"/>
          </a:xfrm>
          <a:prstGeom prst="rect">
            <a:avLst/>
          </a:prstGeom>
          <a:noFill/>
          <a:ln>
            <a:noFill/>
          </a:ln>
        </p:spPr>
      </p:pic>
      <p:pic>
        <p:nvPicPr>
          <p:cNvPr id="84" name="Google Shape;84;p17"/>
          <p:cNvPicPr preferRelativeResize="0"/>
          <p:nvPr/>
        </p:nvPicPr>
        <p:blipFill>
          <a:blip r:embed="rId4">
            <a:alphaModFix/>
          </a:blip>
          <a:stretch>
            <a:fillRect/>
          </a:stretch>
        </p:blipFill>
        <p:spPr>
          <a:xfrm>
            <a:off x="921375" y="1354825"/>
            <a:ext cx="3521474" cy="352320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Dashboard &amp; Storytelling</a:t>
            </a:r>
            <a:endParaRPr/>
          </a:p>
        </p:txBody>
      </p:sp>
      <p:sp>
        <p:nvSpPr>
          <p:cNvPr id="517" name="Google Shape;517;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Recommended Book for story telling</a:t>
            </a:r>
            <a:endParaRPr/>
          </a:p>
        </p:txBody>
      </p:sp>
      <p:pic>
        <p:nvPicPr>
          <p:cNvPr id="518" name="Google Shape;518;p62"/>
          <p:cNvPicPr preferRelativeResize="0"/>
          <p:nvPr/>
        </p:nvPicPr>
        <p:blipFill>
          <a:blip r:embed="rId3">
            <a:alphaModFix/>
          </a:blip>
          <a:stretch>
            <a:fillRect/>
          </a:stretch>
        </p:blipFill>
        <p:spPr>
          <a:xfrm>
            <a:off x="4857900" y="608700"/>
            <a:ext cx="2810375" cy="3960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8"/>
          <p:cNvPicPr preferRelativeResize="0"/>
          <p:nvPr/>
        </p:nvPicPr>
        <p:blipFill>
          <a:blip r:embed="rId3">
            <a:alphaModFix/>
          </a:blip>
          <a:stretch>
            <a:fillRect/>
          </a:stretch>
        </p:blipFill>
        <p:spPr>
          <a:xfrm>
            <a:off x="1279750" y="222600"/>
            <a:ext cx="6867230" cy="48386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Agenda</a:t>
            </a:r>
            <a:endParaRPr/>
          </a:p>
        </p:txBody>
      </p:sp>
      <p:sp>
        <p:nvSpPr>
          <p:cNvPr id="95" name="Google Shape;95;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600"/>
              <a:t>Why Business Intelligence? Why Tableau?</a:t>
            </a:r>
            <a:br>
              <a:rPr lang="en" sz="1600"/>
            </a:br>
            <a:r>
              <a:rPr lang="en" sz="1600"/>
              <a:t>	- Traditional vs BI way</a:t>
            </a:r>
            <a:br>
              <a:rPr lang="en" sz="1600"/>
            </a:br>
            <a:r>
              <a:rPr lang="en" sz="1600"/>
              <a:t>	- Tableau and its capability</a:t>
            </a:r>
            <a:endParaRPr sz="1600"/>
          </a:p>
          <a:p>
            <a:pPr indent="0" lvl="0" marL="0" rtl="0" algn="l">
              <a:spcBef>
                <a:spcPts val="1200"/>
              </a:spcBef>
              <a:spcAft>
                <a:spcPts val="0"/>
              </a:spcAft>
              <a:buNone/>
            </a:pPr>
            <a:r>
              <a:rPr lang="en" sz="1600"/>
              <a:t>Building a BI Project</a:t>
            </a:r>
            <a:br>
              <a:rPr lang="en" sz="1600"/>
            </a:br>
            <a:r>
              <a:rPr lang="en" sz="1600"/>
              <a:t>	- The 3 steps to build a dashboard to serve business users</a:t>
            </a:r>
            <a:endParaRPr sz="1600"/>
          </a:p>
          <a:p>
            <a:pPr indent="0" lvl="0" marL="0" rtl="0" algn="l">
              <a:spcBef>
                <a:spcPts val="1200"/>
              </a:spcBef>
              <a:spcAft>
                <a:spcPts val="1200"/>
              </a:spcAft>
              <a:buNone/>
            </a:pPr>
            <a:r>
              <a:rPr lang="en" sz="1600"/>
              <a:t>Let’s get started with Tableau</a:t>
            </a:r>
            <a:br>
              <a:rPr lang="en" sz="1600"/>
            </a:br>
            <a:r>
              <a:rPr lang="en" sz="1600"/>
              <a:t>	- Get start: Download Material, Resource &amp; Data explanation</a:t>
            </a:r>
            <a:br>
              <a:rPr lang="en" sz="1600"/>
            </a:br>
            <a:r>
              <a:rPr lang="en" sz="1600"/>
              <a:t>	- Your first chart: Connecting to Data, Navigate Tableau,Export worksheet </a:t>
            </a:r>
            <a:br>
              <a:rPr lang="en" sz="1600"/>
            </a:br>
            <a:r>
              <a:rPr lang="en" sz="1600"/>
              <a:t>	- Joining, Blending &amp; Relationships + KPI chart </a:t>
            </a:r>
            <a:br>
              <a:rPr lang="en" sz="1600"/>
            </a:br>
            <a:r>
              <a:rPr lang="en" sz="1600"/>
              <a:t>	- Time series, Map, Scatter plot &amp; Sorting</a:t>
            </a:r>
            <a:br>
              <a:rPr lang="en" sz="1600"/>
            </a:br>
            <a:r>
              <a:rPr lang="en" sz="1600"/>
              <a:t>	- Dashboards &amp; </a:t>
            </a:r>
            <a:r>
              <a:rPr lang="en" sz="1600"/>
              <a:t>Storytelling</a:t>
            </a:r>
            <a:r>
              <a:rPr lang="en" sz="1600"/>
              <a:t> </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20"/>
          <p:cNvPicPr preferRelativeResize="0"/>
          <p:nvPr/>
        </p:nvPicPr>
        <p:blipFill>
          <a:blip r:embed="rId3">
            <a:alphaModFix/>
          </a:blip>
          <a:stretch>
            <a:fillRect/>
          </a:stretch>
        </p:blipFill>
        <p:spPr>
          <a:xfrm>
            <a:off x="-61350" y="0"/>
            <a:ext cx="9205342" cy="5143500"/>
          </a:xfrm>
          <a:prstGeom prst="rect">
            <a:avLst/>
          </a:prstGeom>
          <a:noFill/>
          <a:ln>
            <a:noFill/>
          </a:ln>
        </p:spPr>
      </p:pic>
      <p:sp>
        <p:nvSpPr>
          <p:cNvPr id="101" name="Google Shape;101;p20"/>
          <p:cNvSpPr/>
          <p:nvPr/>
        </p:nvSpPr>
        <p:spPr>
          <a:xfrm>
            <a:off x="-78075" y="-53850"/>
            <a:ext cx="9238800" cy="5251200"/>
          </a:xfrm>
          <a:prstGeom prst="rect">
            <a:avLst/>
          </a:prstGeom>
          <a:solidFill>
            <a:srgbClr val="FFFFFF">
              <a:alpha val="860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0"/>
          <p:cNvSpPr txBox="1"/>
          <p:nvPr>
            <p:ph type="ctrTitle"/>
          </p:nvPr>
        </p:nvSpPr>
        <p:spPr>
          <a:xfrm>
            <a:off x="388283" y="928300"/>
            <a:ext cx="8520600" cy="20526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solidFill>
                  <a:srgbClr val="4A86E8"/>
                </a:solidFill>
                <a:latin typeface="Lato"/>
                <a:ea typeface="Lato"/>
                <a:cs typeface="Lato"/>
                <a:sym typeface="Lato"/>
              </a:rPr>
              <a:t>Why Business Intelligence? </a:t>
            </a:r>
            <a:endParaRPr>
              <a:solidFill>
                <a:srgbClr val="4A86E8"/>
              </a:solidFill>
              <a:latin typeface="Lato"/>
              <a:ea typeface="Lato"/>
              <a:cs typeface="Lato"/>
              <a:sym typeface="Lato"/>
            </a:endParaRPr>
          </a:p>
          <a:p>
            <a:pPr indent="0" lvl="0" marL="0" rtl="0" algn="l">
              <a:spcBef>
                <a:spcPts val="0"/>
              </a:spcBef>
              <a:spcAft>
                <a:spcPts val="0"/>
              </a:spcAft>
              <a:buNone/>
            </a:pPr>
            <a:r>
              <a:rPr lang="en">
                <a:solidFill>
                  <a:srgbClr val="4A86E8"/>
                </a:solidFill>
                <a:latin typeface="Lato"/>
                <a:ea typeface="Lato"/>
                <a:cs typeface="Lato"/>
                <a:sym typeface="Lato"/>
              </a:rPr>
              <a:t>Why Tableau?</a:t>
            </a:r>
            <a:endParaRPr>
              <a:solidFill>
                <a:srgbClr val="4A86E8"/>
              </a:solidFill>
              <a:latin typeface="Lato"/>
              <a:ea typeface="Lato"/>
              <a:cs typeface="Lato"/>
              <a:sym typeface="Lato"/>
            </a:endParaRPr>
          </a:p>
          <a:p>
            <a:pPr indent="0" lvl="0" marL="0" rtl="0" algn="l">
              <a:spcBef>
                <a:spcPts val="0"/>
              </a:spcBef>
              <a:spcAft>
                <a:spcPts val="0"/>
              </a:spcAft>
              <a:buNone/>
            </a:pPr>
            <a:r>
              <a:rPr lang="en" sz="2000">
                <a:solidFill>
                  <a:schemeClr val="dk2"/>
                </a:solidFill>
                <a:latin typeface="Lato"/>
                <a:ea typeface="Lato"/>
                <a:cs typeface="Lato"/>
                <a:sym typeface="Lato"/>
              </a:rPr>
              <a:t>A single source of truth and real-time analytics</a:t>
            </a:r>
            <a:endParaRPr sz="2000">
              <a:solidFill>
                <a:schemeClr val="dk2"/>
              </a:solidFill>
              <a:latin typeface="Lato"/>
              <a:ea typeface="Lato"/>
              <a:cs typeface="Lato"/>
              <a:sym typeface="Lato"/>
            </a:endParaRPr>
          </a:p>
        </p:txBody>
      </p:sp>
      <p:sp>
        <p:nvSpPr>
          <p:cNvPr id="103" name="Google Shape;103;p20"/>
          <p:cNvSpPr txBox="1"/>
          <p:nvPr/>
        </p:nvSpPr>
        <p:spPr>
          <a:xfrm>
            <a:off x="7887375" y="4602500"/>
            <a:ext cx="1021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datatipsy</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436600" y="125473"/>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20"/>
              <a:t>Traditional data presentation style are difficult to edit </a:t>
            </a:r>
            <a:endParaRPr sz="2020"/>
          </a:p>
          <a:p>
            <a:pPr indent="0" lvl="0" marL="0" rtl="0" algn="l">
              <a:spcBef>
                <a:spcPts val="0"/>
              </a:spcBef>
              <a:spcAft>
                <a:spcPts val="0"/>
              </a:spcAft>
              <a:buSzPts val="990"/>
              <a:buNone/>
            </a:pPr>
            <a:r>
              <a:rPr lang="en" sz="2020"/>
              <a:t>and has limited perspectives</a:t>
            </a:r>
            <a:endParaRPr sz="2020"/>
          </a:p>
        </p:txBody>
      </p:sp>
      <p:sp>
        <p:nvSpPr>
          <p:cNvPr id="109" name="Google Shape;109;p21"/>
          <p:cNvSpPr/>
          <p:nvPr/>
        </p:nvSpPr>
        <p:spPr>
          <a:xfrm>
            <a:off x="249825" y="257175"/>
            <a:ext cx="80700" cy="572700"/>
          </a:xfrm>
          <a:prstGeom prst="rect">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 name="Google Shape;110;p21"/>
          <p:cNvPicPr preferRelativeResize="0"/>
          <p:nvPr/>
        </p:nvPicPr>
        <p:blipFill>
          <a:blip r:embed="rId3">
            <a:alphaModFix/>
          </a:blip>
          <a:stretch>
            <a:fillRect/>
          </a:stretch>
        </p:blipFill>
        <p:spPr>
          <a:xfrm>
            <a:off x="218313" y="1543075"/>
            <a:ext cx="4092750" cy="2791099"/>
          </a:xfrm>
          <a:prstGeom prst="rect">
            <a:avLst/>
          </a:prstGeom>
          <a:noFill/>
          <a:ln>
            <a:noFill/>
          </a:ln>
        </p:spPr>
      </p:pic>
      <p:pic>
        <p:nvPicPr>
          <p:cNvPr id="111" name="Google Shape;111;p21"/>
          <p:cNvPicPr preferRelativeResize="0"/>
          <p:nvPr/>
        </p:nvPicPr>
        <p:blipFill>
          <a:blip r:embed="rId4">
            <a:alphaModFix/>
          </a:blip>
          <a:stretch>
            <a:fillRect/>
          </a:stretch>
        </p:blipFill>
        <p:spPr>
          <a:xfrm>
            <a:off x="4712688" y="1599735"/>
            <a:ext cx="4212998" cy="2282025"/>
          </a:xfrm>
          <a:prstGeom prst="rect">
            <a:avLst/>
          </a:prstGeom>
          <a:noFill/>
          <a:ln>
            <a:noFill/>
          </a:ln>
        </p:spPr>
      </p:pic>
      <p:sp>
        <p:nvSpPr>
          <p:cNvPr id="112" name="Google Shape;112;p21"/>
          <p:cNvSpPr txBox="1"/>
          <p:nvPr/>
        </p:nvSpPr>
        <p:spPr>
          <a:xfrm>
            <a:off x="218313" y="1087500"/>
            <a:ext cx="423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Compute in Excel</a:t>
            </a:r>
            <a:endParaRPr/>
          </a:p>
        </p:txBody>
      </p:sp>
      <p:sp>
        <p:nvSpPr>
          <p:cNvPr id="113" name="Google Shape;113;p21"/>
          <p:cNvSpPr txBox="1"/>
          <p:nvPr/>
        </p:nvSpPr>
        <p:spPr>
          <a:xfrm>
            <a:off x="4654513" y="1142875"/>
            <a:ext cx="423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Display a chart in Power Points</a:t>
            </a:r>
            <a:endParaRPr/>
          </a:p>
        </p:txBody>
      </p:sp>
      <p:sp>
        <p:nvSpPr>
          <p:cNvPr id="114" name="Google Shape;114;p21"/>
          <p:cNvSpPr txBox="1"/>
          <p:nvPr/>
        </p:nvSpPr>
        <p:spPr>
          <a:xfrm>
            <a:off x="2580700" y="4520975"/>
            <a:ext cx="423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What do you think are the pain points?</a:t>
            </a:r>
            <a:endParaRPr b="1"/>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